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80" r:id="rId6"/>
    <p:sldId id="281" r:id="rId7"/>
    <p:sldId id="282" r:id="rId8"/>
    <p:sldId id="283" r:id="rId9"/>
    <p:sldId id="284" r:id="rId10"/>
    <p:sldId id="285" r:id="rId11"/>
    <p:sldId id="286" r:id="rId12"/>
    <p:sldId id="287" r:id="rId13"/>
    <p:sldId id="288" r:id="rId14"/>
    <p:sldId id="261" r:id="rId15"/>
    <p:sldId id="262" r:id="rId16"/>
    <p:sldId id="263" r:id="rId17"/>
    <p:sldId id="274" r:id="rId18"/>
    <p:sldId id="278"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22" y="31"/>
      </p:cViewPr>
      <p:guideLst/>
    </p:cSldViewPr>
  </p:slideViewPr>
  <p:notesTextViewPr>
    <p:cViewPr>
      <p:scale>
        <a:sx n="1" d="1"/>
        <a:sy n="1" d="1"/>
      </p:scale>
      <p:origin x="0" y="0"/>
    </p:cViewPr>
  </p:notesTextViewPr>
  <p:sorterViewPr>
    <p:cViewPr varScale="1">
      <p:scale>
        <a:sx n="100" d="100"/>
        <a:sy n="100" d="100"/>
      </p:scale>
      <p:origin x="0" y="-139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7A6F9A6A-EADD-40D3-A257-148B1BDF998E}" type="datetime1">
              <a:rPr lang="en-US" smtClean="0"/>
              <a:t>9/26/2018</a:t>
            </a:fld>
            <a:endParaRPr lang="en-US" dirty="0"/>
          </a:p>
        </p:txBody>
      </p:sp>
      <p:sp>
        <p:nvSpPr>
          <p:cNvPr id="17" name="Footer Placeholder 16"/>
          <p:cNvSpPr>
            <a:spLocks noGrp="1"/>
          </p:cNvSpPr>
          <p:nvPr>
            <p:ph type="ftr" sz="quarter" idx="11"/>
          </p:nvPr>
        </p:nvSpPr>
        <p:spPr/>
        <p:txBody>
          <a:bodyPr/>
          <a:lstStyle/>
          <a:p>
            <a:r>
              <a:rPr lang="en-US"/>
              <a:t>New Mexico Elks Association</a:t>
            </a:r>
            <a:endParaRPr lang="en-US" dirty="0"/>
          </a:p>
        </p:txBody>
      </p:sp>
      <p:sp>
        <p:nvSpPr>
          <p:cNvPr id="29" name="Slide Number Placeholder 28"/>
          <p:cNvSpPr>
            <a:spLocks noGrp="1"/>
          </p:cNvSpPr>
          <p:nvPr>
            <p:ph type="sldNum" sz="quarter" idx="12"/>
          </p:nvPr>
        </p:nvSpPr>
        <p:spPr/>
        <p:txBody>
          <a:bodyPr/>
          <a:lstStyle/>
          <a:p>
            <a:fld id="{F0090D74-6D5D-4D9B-BDCA-314F9F1A5CD2}" type="slidenum">
              <a:rPr lang="en-US" smtClean="0"/>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extLst>
      <p:ext uri="{BB962C8B-B14F-4D97-AF65-F5344CB8AC3E}">
        <p14:creationId xmlns:p14="http://schemas.microsoft.com/office/powerpoint/2010/main" val="380357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4E87BD1-ED92-4D1B-BDD8-AAEA651B839E}" type="datetime1">
              <a:rPr lang="en-US" smtClean="0"/>
              <a:t>9/26/2018</a:t>
            </a:fld>
            <a:endParaRPr lang="en-US"/>
          </a:p>
        </p:txBody>
      </p:sp>
      <p:sp>
        <p:nvSpPr>
          <p:cNvPr id="5" name="Footer Placeholder 4"/>
          <p:cNvSpPr>
            <a:spLocks noGrp="1"/>
          </p:cNvSpPr>
          <p:nvPr>
            <p:ph type="ftr" sz="quarter" idx="11"/>
          </p:nvPr>
        </p:nvSpPr>
        <p:spPr/>
        <p:txBody>
          <a:bodyPr/>
          <a:lstStyle/>
          <a:p>
            <a:r>
              <a:rPr lang="en-US"/>
              <a:t>New Mexico Elks Association</a:t>
            </a:r>
          </a:p>
        </p:txBody>
      </p:sp>
      <p:sp>
        <p:nvSpPr>
          <p:cNvPr id="6" name="Slide Number Placeholder 5"/>
          <p:cNvSpPr>
            <a:spLocks noGrp="1"/>
          </p:cNvSpPr>
          <p:nvPr>
            <p:ph type="sldNum" sz="quarter" idx="12"/>
          </p:nvPr>
        </p:nvSpPr>
        <p:spPr/>
        <p:txBody>
          <a:bodyPr/>
          <a:lstStyle/>
          <a:p>
            <a:fld id="{F0090D74-6D5D-4D9B-BDCA-314F9F1A5CD2}" type="slidenum">
              <a:rPr lang="en-US" smtClean="0"/>
              <a:t>‹#›</a:t>
            </a:fld>
            <a:endParaRPr lang="en-US"/>
          </a:p>
        </p:txBody>
      </p:sp>
    </p:spTree>
    <p:extLst>
      <p:ext uri="{BB962C8B-B14F-4D97-AF65-F5344CB8AC3E}">
        <p14:creationId xmlns:p14="http://schemas.microsoft.com/office/powerpoint/2010/main" val="126504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D26757-672C-4E6F-932F-3B4E67CC003D}" type="datetime1">
              <a:rPr lang="en-US" smtClean="0"/>
              <a:t>9/26/2018</a:t>
            </a:fld>
            <a:endParaRPr lang="en-US"/>
          </a:p>
        </p:txBody>
      </p:sp>
      <p:sp>
        <p:nvSpPr>
          <p:cNvPr id="5" name="Footer Placeholder 4"/>
          <p:cNvSpPr>
            <a:spLocks noGrp="1"/>
          </p:cNvSpPr>
          <p:nvPr>
            <p:ph type="ftr" sz="quarter" idx="11"/>
          </p:nvPr>
        </p:nvSpPr>
        <p:spPr/>
        <p:txBody>
          <a:bodyPr/>
          <a:lstStyle/>
          <a:p>
            <a:r>
              <a:rPr lang="en-US"/>
              <a:t>New Mexico Elks Association</a:t>
            </a:r>
          </a:p>
        </p:txBody>
      </p:sp>
      <p:sp>
        <p:nvSpPr>
          <p:cNvPr id="6" name="Slide Number Placeholder 5"/>
          <p:cNvSpPr>
            <a:spLocks noGrp="1"/>
          </p:cNvSpPr>
          <p:nvPr>
            <p:ph type="sldNum" sz="quarter" idx="12"/>
          </p:nvPr>
        </p:nvSpPr>
        <p:spPr/>
        <p:txBody>
          <a:bodyPr/>
          <a:lstStyle/>
          <a:p>
            <a:fld id="{F0090D74-6D5D-4D9B-BDCA-314F9F1A5CD2}" type="slidenum">
              <a:rPr lang="en-US" smtClean="0"/>
              <a:t>‹#›</a:t>
            </a:fld>
            <a:endParaRPr lang="en-US"/>
          </a:p>
        </p:txBody>
      </p:sp>
    </p:spTree>
    <p:extLst>
      <p:ext uri="{BB962C8B-B14F-4D97-AF65-F5344CB8AC3E}">
        <p14:creationId xmlns:p14="http://schemas.microsoft.com/office/powerpoint/2010/main" val="317813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57108"/>
            <a:ext cx="10972800" cy="1143000"/>
          </a:xfrm>
        </p:spPr>
        <p:txBody>
          <a:bodyPr>
            <a:normAutofit/>
          </a:bodyPr>
          <a:lstStyle>
            <a:lvl1pPr>
              <a:defRPr sz="3700"/>
            </a:lvl1pPr>
          </a:lstStyle>
          <a:p>
            <a:r>
              <a:rPr kumimoji="0" lang="en-US" dirty="0"/>
              <a:t>Click to edit Master title style</a:t>
            </a:r>
          </a:p>
        </p:txBody>
      </p:sp>
      <p:sp>
        <p:nvSpPr>
          <p:cNvPr id="3" name="Content Placeholder 2"/>
          <p:cNvSpPr>
            <a:spLocks noGrp="1"/>
          </p:cNvSpPr>
          <p:nvPr>
            <p:ph idx="1"/>
          </p:nvPr>
        </p:nvSpPr>
        <p:spPr/>
        <p:txBody>
          <a:bodyPr/>
          <a:lstStyle>
            <a:lvl1pPr>
              <a:defRPr sz="2600"/>
            </a:lvl1pPr>
            <a:lvl2pPr>
              <a:defRPr sz="2400"/>
            </a:lvl2pPr>
            <a:lvl3pPr>
              <a:defRPr sz="2200"/>
            </a:lvl3pPr>
            <a:lvl4pPr>
              <a:defRPr sz="2000"/>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0846340C-AC66-4C9A-893B-73214E020B41}" type="datetime1">
              <a:rPr lang="en-US" smtClean="0"/>
              <a:t>9/26/2018</a:t>
            </a:fld>
            <a:endParaRPr lang="en-US" dirty="0"/>
          </a:p>
        </p:txBody>
      </p:sp>
      <p:sp>
        <p:nvSpPr>
          <p:cNvPr id="5" name="Footer Placeholder 4"/>
          <p:cNvSpPr>
            <a:spLocks noGrp="1"/>
          </p:cNvSpPr>
          <p:nvPr>
            <p:ph type="ftr" sz="quarter" idx="11"/>
          </p:nvPr>
        </p:nvSpPr>
        <p:spPr/>
        <p:txBody>
          <a:bodyPr/>
          <a:lstStyle/>
          <a:p>
            <a:r>
              <a:rPr lang="en-US"/>
              <a:t>New Mexico Elks Association</a:t>
            </a:r>
            <a:endParaRPr lang="en-US" dirty="0"/>
          </a:p>
        </p:txBody>
      </p:sp>
      <p:sp>
        <p:nvSpPr>
          <p:cNvPr id="6" name="Slide Number Placeholder 5"/>
          <p:cNvSpPr>
            <a:spLocks noGrp="1"/>
          </p:cNvSpPr>
          <p:nvPr>
            <p:ph type="sldNum" sz="quarter" idx="12"/>
          </p:nvPr>
        </p:nvSpPr>
        <p:spPr/>
        <p:txBody>
          <a:bodyPr/>
          <a:lstStyle/>
          <a:p>
            <a:fld id="{F0090D74-6D5D-4D9B-BDCA-314F9F1A5CD2}" type="slidenum">
              <a:rPr lang="en-US" smtClean="0"/>
              <a:t>‹#›</a:t>
            </a:fld>
            <a:endParaRPr lang="en-US"/>
          </a:p>
        </p:txBody>
      </p:sp>
      <p:sp>
        <p:nvSpPr>
          <p:cNvPr id="7" name="Rectangle 6"/>
          <p:cNvSpPr/>
          <p:nvPr userDrawn="1"/>
        </p:nvSpPr>
        <p:spPr>
          <a:xfrm>
            <a:off x="711200" y="1474284"/>
            <a:ext cx="107696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8550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lvl1pPr>
              <a:defRPr/>
            </a:lvl1pPr>
          </a:lstStyle>
          <a:p>
            <a:fld id="{46FED24F-6D38-4D93-8083-9DCE04F8DC5F}" type="datetime1">
              <a:rPr lang="en-US" smtClean="0"/>
              <a:t>9/26/2018</a:t>
            </a:fld>
            <a:endParaRPr lang="en-US" dirty="0"/>
          </a:p>
        </p:txBody>
      </p:sp>
      <p:sp>
        <p:nvSpPr>
          <p:cNvPr id="5" name="Footer Placeholder 4"/>
          <p:cNvSpPr>
            <a:spLocks noGrp="1"/>
          </p:cNvSpPr>
          <p:nvPr>
            <p:ph type="ftr" sz="quarter" idx="11"/>
          </p:nvPr>
        </p:nvSpPr>
        <p:spPr/>
        <p:txBody>
          <a:bodyPr/>
          <a:lstStyle/>
          <a:p>
            <a:r>
              <a:rPr lang="en-US"/>
              <a:t>New Mexico Elks Association</a:t>
            </a:r>
            <a:endParaRPr lang="en-US" dirty="0"/>
          </a:p>
        </p:txBody>
      </p:sp>
      <p:sp>
        <p:nvSpPr>
          <p:cNvPr id="6" name="Slide Number Placeholder 5"/>
          <p:cNvSpPr>
            <a:spLocks noGrp="1"/>
          </p:cNvSpPr>
          <p:nvPr>
            <p:ph type="sldNum" sz="quarter" idx="12"/>
          </p:nvPr>
        </p:nvSpPr>
        <p:spPr>
          <a:xfrm>
            <a:off x="10566400" y="6416676"/>
            <a:ext cx="1016000" cy="365125"/>
          </a:xfrm>
        </p:spPr>
        <p:txBody>
          <a:bodyPr/>
          <a:lstStyle/>
          <a:p>
            <a:fld id="{F0090D74-6D5D-4D9B-BDCA-314F9F1A5CD2}" type="slidenum">
              <a:rPr lang="en-US" smtClean="0"/>
              <a:t>‹#›</a:t>
            </a:fld>
            <a:endParaRPr lang="en-US"/>
          </a:p>
        </p:txBody>
      </p:sp>
    </p:spTree>
    <p:extLst>
      <p:ext uri="{BB962C8B-B14F-4D97-AF65-F5344CB8AC3E}">
        <p14:creationId xmlns:p14="http://schemas.microsoft.com/office/powerpoint/2010/main" val="1016352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0"/>
          </p:nvPr>
        </p:nvSpPr>
        <p:spPr/>
        <p:txBody>
          <a:bodyPr/>
          <a:lstStyle/>
          <a:p>
            <a:fld id="{D30BC732-A520-497B-9FCC-554B04822C6B}" type="datetime1">
              <a:rPr lang="en-US" smtClean="0"/>
              <a:t>9/26/2018</a:t>
            </a:fld>
            <a:endParaRPr lang="en-US" dirty="0"/>
          </a:p>
        </p:txBody>
      </p:sp>
      <p:sp>
        <p:nvSpPr>
          <p:cNvPr id="9" name="Footer Placeholder 8"/>
          <p:cNvSpPr>
            <a:spLocks noGrp="1"/>
          </p:cNvSpPr>
          <p:nvPr>
            <p:ph type="ftr" sz="quarter" idx="11"/>
          </p:nvPr>
        </p:nvSpPr>
        <p:spPr/>
        <p:txBody>
          <a:bodyPr/>
          <a:lstStyle/>
          <a:p>
            <a:r>
              <a:rPr lang="en-US"/>
              <a:t>New Mexico Elks Association</a:t>
            </a:r>
            <a:endParaRPr lang="en-US" dirty="0"/>
          </a:p>
        </p:txBody>
      </p:sp>
      <p:sp>
        <p:nvSpPr>
          <p:cNvPr id="10" name="Slide Number Placeholder 9"/>
          <p:cNvSpPr>
            <a:spLocks noGrp="1"/>
          </p:cNvSpPr>
          <p:nvPr>
            <p:ph type="sldNum" sz="quarter" idx="12"/>
          </p:nvPr>
        </p:nvSpPr>
        <p:spPr/>
        <p:txBody>
          <a:bodyPr/>
          <a:lstStyle/>
          <a:p>
            <a:fld id="{F0090D74-6D5D-4D9B-BDCA-314F9F1A5CD2}" type="slidenum">
              <a:rPr lang="en-US" smtClean="0"/>
              <a:t>‹#›</a:t>
            </a:fld>
            <a:endParaRPr lang="en-US"/>
          </a:p>
        </p:txBody>
      </p:sp>
    </p:spTree>
    <p:extLst>
      <p:ext uri="{BB962C8B-B14F-4D97-AF65-F5344CB8AC3E}">
        <p14:creationId xmlns:p14="http://schemas.microsoft.com/office/powerpoint/2010/main" val="57670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ED1D6DD-FD85-45C3-A590-8937B9F033CD}" type="datetime1">
              <a:rPr lang="en-US" smtClean="0"/>
              <a:t>9/26/2018</a:t>
            </a:fld>
            <a:endParaRPr lang="en-US"/>
          </a:p>
        </p:txBody>
      </p:sp>
      <p:sp>
        <p:nvSpPr>
          <p:cNvPr id="8" name="Footer Placeholder 7"/>
          <p:cNvSpPr>
            <a:spLocks noGrp="1"/>
          </p:cNvSpPr>
          <p:nvPr>
            <p:ph type="ftr" sz="quarter" idx="11"/>
          </p:nvPr>
        </p:nvSpPr>
        <p:spPr/>
        <p:txBody>
          <a:bodyPr/>
          <a:lstStyle/>
          <a:p>
            <a:r>
              <a:rPr lang="en-US"/>
              <a:t>New Mexico Elks Association</a:t>
            </a:r>
          </a:p>
        </p:txBody>
      </p:sp>
      <p:sp>
        <p:nvSpPr>
          <p:cNvPr id="9" name="Slide Number Placeholder 8"/>
          <p:cNvSpPr>
            <a:spLocks noGrp="1"/>
          </p:cNvSpPr>
          <p:nvPr>
            <p:ph type="sldNum" sz="quarter" idx="12"/>
          </p:nvPr>
        </p:nvSpPr>
        <p:spPr/>
        <p:txBody>
          <a:bodyPr/>
          <a:lstStyle/>
          <a:p>
            <a:fld id="{F0090D74-6D5D-4D9B-BDCA-314F9F1A5CD2}" type="slidenum">
              <a:rPr lang="en-US" smtClean="0"/>
              <a:t>‹#›</a:t>
            </a:fld>
            <a:endParaRPr lang="en-US"/>
          </a:p>
        </p:txBody>
      </p:sp>
    </p:spTree>
    <p:extLst>
      <p:ext uri="{BB962C8B-B14F-4D97-AF65-F5344CB8AC3E}">
        <p14:creationId xmlns:p14="http://schemas.microsoft.com/office/powerpoint/2010/main" val="2535650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E31B5C9-38F9-45DD-9275-EA3BB735A7A5}" type="datetime1">
              <a:rPr lang="en-US" smtClean="0"/>
              <a:t>9/26/2018</a:t>
            </a:fld>
            <a:endParaRPr lang="en-US"/>
          </a:p>
        </p:txBody>
      </p:sp>
      <p:sp>
        <p:nvSpPr>
          <p:cNvPr id="4" name="Footer Placeholder 3"/>
          <p:cNvSpPr>
            <a:spLocks noGrp="1"/>
          </p:cNvSpPr>
          <p:nvPr>
            <p:ph type="ftr" sz="quarter" idx="11"/>
          </p:nvPr>
        </p:nvSpPr>
        <p:spPr/>
        <p:txBody>
          <a:bodyPr/>
          <a:lstStyle/>
          <a:p>
            <a:r>
              <a:rPr lang="en-US"/>
              <a:t>New Mexico Elks Association</a:t>
            </a:r>
          </a:p>
        </p:txBody>
      </p:sp>
      <p:sp>
        <p:nvSpPr>
          <p:cNvPr id="5" name="Slide Number Placeholder 4"/>
          <p:cNvSpPr>
            <a:spLocks noGrp="1"/>
          </p:cNvSpPr>
          <p:nvPr>
            <p:ph type="sldNum" sz="quarter" idx="12"/>
          </p:nvPr>
        </p:nvSpPr>
        <p:spPr/>
        <p:txBody>
          <a:bodyPr/>
          <a:lstStyle/>
          <a:p>
            <a:fld id="{F0090D74-6D5D-4D9B-BDCA-314F9F1A5CD2}" type="slidenum">
              <a:rPr lang="en-US" smtClean="0"/>
              <a:t>‹#›</a:t>
            </a:fld>
            <a:endParaRPr lang="en-US"/>
          </a:p>
        </p:txBody>
      </p:sp>
    </p:spTree>
    <p:extLst>
      <p:ext uri="{BB962C8B-B14F-4D97-AF65-F5344CB8AC3E}">
        <p14:creationId xmlns:p14="http://schemas.microsoft.com/office/powerpoint/2010/main" val="2315239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30C9A-7186-4041-AEB9-ED82476695A1}" type="datetime1">
              <a:rPr lang="en-US" smtClean="0"/>
              <a:t>9/26/2018</a:t>
            </a:fld>
            <a:endParaRPr lang="en-US"/>
          </a:p>
        </p:txBody>
      </p:sp>
      <p:sp>
        <p:nvSpPr>
          <p:cNvPr id="3" name="Footer Placeholder 2"/>
          <p:cNvSpPr>
            <a:spLocks noGrp="1"/>
          </p:cNvSpPr>
          <p:nvPr>
            <p:ph type="ftr" sz="quarter" idx="11"/>
          </p:nvPr>
        </p:nvSpPr>
        <p:spPr/>
        <p:txBody>
          <a:bodyPr/>
          <a:lstStyle/>
          <a:p>
            <a:r>
              <a:rPr lang="en-US"/>
              <a:t>New Mexico Elks Association</a:t>
            </a:r>
          </a:p>
        </p:txBody>
      </p:sp>
      <p:sp>
        <p:nvSpPr>
          <p:cNvPr id="4" name="Slide Number Placeholder 3"/>
          <p:cNvSpPr>
            <a:spLocks noGrp="1"/>
          </p:cNvSpPr>
          <p:nvPr>
            <p:ph type="sldNum" sz="quarter" idx="12"/>
          </p:nvPr>
        </p:nvSpPr>
        <p:spPr/>
        <p:txBody>
          <a:bodyPr/>
          <a:lstStyle/>
          <a:p>
            <a:fld id="{F0090D74-6D5D-4D9B-BDCA-314F9F1A5CD2}" type="slidenum">
              <a:rPr lang="en-US" smtClean="0"/>
              <a:t>‹#›</a:t>
            </a:fld>
            <a:endParaRPr lang="en-US"/>
          </a:p>
        </p:txBody>
      </p:sp>
    </p:spTree>
    <p:extLst>
      <p:ext uri="{BB962C8B-B14F-4D97-AF65-F5344CB8AC3E}">
        <p14:creationId xmlns:p14="http://schemas.microsoft.com/office/powerpoint/2010/main" val="922003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808DF88-D963-4E83-984D-0F71A04BBCAE}" type="datetime1">
              <a:rPr lang="en-US" smtClean="0"/>
              <a:t>9/26/2018</a:t>
            </a:fld>
            <a:endParaRPr lang="en-US"/>
          </a:p>
        </p:txBody>
      </p:sp>
      <p:sp>
        <p:nvSpPr>
          <p:cNvPr id="6" name="Footer Placeholder 5"/>
          <p:cNvSpPr>
            <a:spLocks noGrp="1"/>
          </p:cNvSpPr>
          <p:nvPr>
            <p:ph type="ftr" sz="quarter" idx="11"/>
          </p:nvPr>
        </p:nvSpPr>
        <p:spPr/>
        <p:txBody>
          <a:bodyPr/>
          <a:lstStyle/>
          <a:p>
            <a:r>
              <a:rPr lang="en-US"/>
              <a:t>New Mexico Elks Association</a:t>
            </a:r>
          </a:p>
        </p:txBody>
      </p:sp>
      <p:sp>
        <p:nvSpPr>
          <p:cNvPr id="7" name="Slide Number Placeholder 6"/>
          <p:cNvSpPr>
            <a:spLocks noGrp="1"/>
          </p:cNvSpPr>
          <p:nvPr>
            <p:ph type="sldNum" sz="quarter" idx="12"/>
          </p:nvPr>
        </p:nvSpPr>
        <p:spPr/>
        <p:txBody>
          <a:bodyPr/>
          <a:lstStyle/>
          <a:p>
            <a:fld id="{F0090D74-6D5D-4D9B-BDCA-314F9F1A5CD2}" type="slidenum">
              <a:rPr lang="en-US" smtClean="0"/>
              <a:t>‹#›</a:t>
            </a:fld>
            <a:endParaRPr lang="en-US"/>
          </a:p>
        </p:txBody>
      </p:sp>
    </p:spTree>
    <p:extLst>
      <p:ext uri="{BB962C8B-B14F-4D97-AF65-F5344CB8AC3E}">
        <p14:creationId xmlns:p14="http://schemas.microsoft.com/office/powerpoint/2010/main" val="343775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EC378E6-DDCD-42D0-9964-3B91A7898BF4}" type="datetime1">
              <a:rPr lang="en-US" smtClean="0"/>
              <a:t>9/26/2018</a:t>
            </a:fld>
            <a:endParaRPr lang="en-US"/>
          </a:p>
        </p:txBody>
      </p:sp>
      <p:sp>
        <p:nvSpPr>
          <p:cNvPr id="6" name="Footer Placeholder 5"/>
          <p:cNvSpPr>
            <a:spLocks noGrp="1"/>
          </p:cNvSpPr>
          <p:nvPr>
            <p:ph type="ftr" sz="quarter" idx="11"/>
          </p:nvPr>
        </p:nvSpPr>
        <p:spPr/>
        <p:txBody>
          <a:bodyPr/>
          <a:lstStyle/>
          <a:p>
            <a:r>
              <a:rPr lang="en-US"/>
              <a:t>New Mexico Elks Association</a:t>
            </a:r>
          </a:p>
        </p:txBody>
      </p:sp>
      <p:sp>
        <p:nvSpPr>
          <p:cNvPr id="7" name="Slide Number Placeholder 6"/>
          <p:cNvSpPr>
            <a:spLocks noGrp="1"/>
          </p:cNvSpPr>
          <p:nvPr>
            <p:ph type="sldNum" sz="quarter" idx="12"/>
          </p:nvPr>
        </p:nvSpPr>
        <p:spPr/>
        <p:txBody>
          <a:bodyPr/>
          <a:lstStyle/>
          <a:p>
            <a:fld id="{F0090D74-6D5D-4D9B-BDCA-314F9F1A5CD2}" type="slidenum">
              <a:rPr lang="en-US" smtClean="0"/>
              <a:t>‹#›</a:t>
            </a:fld>
            <a:endParaRPr lang="en-US"/>
          </a:p>
        </p:txBody>
      </p:sp>
    </p:spTree>
    <p:extLst>
      <p:ext uri="{BB962C8B-B14F-4D97-AF65-F5344CB8AC3E}">
        <p14:creationId xmlns:p14="http://schemas.microsoft.com/office/powerpoint/2010/main" val="58096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dirty="0"/>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156B45F-1269-4F08-9346-91CB377657F8}" type="datetime1">
              <a:rPr lang="en-US" smtClean="0"/>
              <a:t>9/26/2018</a:t>
            </a:fld>
            <a:endParaRPr lang="en-US" dirty="0"/>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a:t>New Mexico Elks Association</a:t>
            </a:r>
            <a:endParaRPr lang="en-US" dirty="0"/>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0090D74-6D5D-4D9B-BDCA-314F9F1A5CD2}" type="slidenum">
              <a:rPr lang="en-US" smtClean="0"/>
              <a:t>‹#›</a:t>
            </a:fld>
            <a:endParaRPr lang="en-US"/>
          </a:p>
        </p:txBody>
      </p:sp>
    </p:spTree>
    <p:extLst>
      <p:ext uri="{BB962C8B-B14F-4D97-AF65-F5344CB8AC3E}">
        <p14:creationId xmlns:p14="http://schemas.microsoft.com/office/powerpoint/2010/main" val="17192185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7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6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ternetmonk.com/archive/it-is-happening"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534186"/>
            <a:ext cx="9448800" cy="1828800"/>
          </a:xfrm>
        </p:spPr>
        <p:txBody>
          <a:bodyPr/>
          <a:lstStyle/>
          <a:p>
            <a:pPr algn="ctr"/>
            <a:r>
              <a:rPr lang="en-US" dirty="0"/>
              <a:t>Committees</a:t>
            </a:r>
          </a:p>
        </p:txBody>
      </p:sp>
      <p:sp>
        <p:nvSpPr>
          <p:cNvPr id="3" name="Date Placeholder 2"/>
          <p:cNvSpPr>
            <a:spLocks noGrp="1"/>
          </p:cNvSpPr>
          <p:nvPr>
            <p:ph type="dt" sz="half" idx="10"/>
          </p:nvPr>
        </p:nvSpPr>
        <p:spPr/>
        <p:txBody>
          <a:bodyPr/>
          <a:lstStyle/>
          <a:p>
            <a:fld id="{E0FF69CE-F46B-43D6-B438-C4CCC381CFF9}"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1</a:t>
            </a:fld>
            <a:endParaRPr lang="en-US">
              <a:solidFill>
                <a:prstClr val="white">
                  <a:shade val="50000"/>
                </a:prstClr>
              </a:solidFill>
              <a:latin typeface="Book Antiqua"/>
            </a:endParaRPr>
          </a:p>
        </p:txBody>
      </p:sp>
      <p:sp>
        <p:nvSpPr>
          <p:cNvPr id="6" name="TextBox 5"/>
          <p:cNvSpPr txBox="1"/>
          <p:nvPr/>
        </p:nvSpPr>
        <p:spPr>
          <a:xfrm>
            <a:off x="3352800" y="2529772"/>
            <a:ext cx="4191000" cy="461665"/>
          </a:xfrm>
          <a:prstGeom prst="rect">
            <a:avLst/>
          </a:prstGeom>
          <a:noFill/>
        </p:spPr>
        <p:txBody>
          <a:bodyPr wrap="square" rtlCol="0">
            <a:spAutoFit/>
          </a:bodyPr>
          <a:lstStyle/>
          <a:p>
            <a:r>
              <a:rPr lang="en-US" sz="2400" dirty="0">
                <a:solidFill>
                  <a:prstClr val="white"/>
                </a:solidFill>
                <a:latin typeface="Book Antiqua"/>
              </a:rPr>
              <a:t>How we get our work done</a:t>
            </a:r>
          </a:p>
        </p:txBody>
      </p:sp>
      <p:pic>
        <p:nvPicPr>
          <p:cNvPr id="8" name="Picture 7">
            <a:extLst>
              <a:ext uri="{FF2B5EF4-FFF2-40B4-BE49-F238E27FC236}">
                <a16:creationId xmlns:a16="http://schemas.microsoft.com/office/drawing/2014/main" id="{E5034CF0-1972-4D75-BBC1-5A3ACB4506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424656" y="3261342"/>
            <a:ext cx="2133022" cy="1999708"/>
          </a:xfrm>
          <a:prstGeom prst="rect">
            <a:avLst/>
          </a:prstGeom>
        </p:spPr>
      </p:pic>
    </p:spTree>
    <p:extLst>
      <p:ext uri="{BB962C8B-B14F-4D97-AF65-F5344CB8AC3E}">
        <p14:creationId xmlns:p14="http://schemas.microsoft.com/office/powerpoint/2010/main" val="890478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Fraternal Committee</a:t>
            </a:r>
            <a:br>
              <a:rPr lang="en-US" dirty="0"/>
            </a:br>
            <a:r>
              <a:rPr lang="en-US" dirty="0"/>
              <a:t>GLS 13.022</a:t>
            </a:r>
          </a:p>
        </p:txBody>
      </p:sp>
      <p:sp>
        <p:nvSpPr>
          <p:cNvPr id="2" name="Content Placeholder 1"/>
          <p:cNvSpPr>
            <a:spLocks noGrp="1"/>
          </p:cNvSpPr>
          <p:nvPr>
            <p:ph idx="1"/>
          </p:nvPr>
        </p:nvSpPr>
        <p:spPr/>
        <p:txBody>
          <a:bodyPr>
            <a:normAutofit fontScale="92500" lnSpcReduction="10000"/>
          </a:bodyPr>
          <a:lstStyle/>
          <a:p>
            <a:pPr marL="137160" indent="0">
              <a:buNone/>
            </a:pPr>
            <a:r>
              <a:rPr lang="en-US" sz="2800" dirty="0"/>
              <a:t>The Fraternal Committee oversees the following:</a:t>
            </a:r>
          </a:p>
          <a:p>
            <a:r>
              <a:rPr lang="en-US" sz="2800" dirty="0"/>
              <a:t>Flag Day services</a:t>
            </a:r>
          </a:p>
          <a:p>
            <a:r>
              <a:rPr lang="en-US" sz="2800" dirty="0"/>
              <a:t>Elks Memorial Day services</a:t>
            </a:r>
          </a:p>
          <a:p>
            <a:r>
              <a:rPr lang="en-US" sz="2800" dirty="0"/>
              <a:t>Elks National Foundation</a:t>
            </a:r>
          </a:p>
          <a:p>
            <a:r>
              <a:rPr lang="en-US" sz="2800" dirty="0"/>
              <a:t>Elks Veteran Services</a:t>
            </a:r>
          </a:p>
          <a:p>
            <a:r>
              <a:rPr lang="en-US" sz="2800" dirty="0"/>
              <a:t>Lodge Activities</a:t>
            </a:r>
          </a:p>
          <a:p>
            <a:r>
              <a:rPr lang="en-US" sz="2800" dirty="0"/>
              <a:t>Membership, including</a:t>
            </a:r>
          </a:p>
          <a:p>
            <a:pPr lvl="1"/>
            <a:r>
              <a:rPr lang="en-US" sz="2600" dirty="0"/>
              <a:t>Securing applications of new Members</a:t>
            </a:r>
          </a:p>
          <a:p>
            <a:pPr lvl="1"/>
            <a:r>
              <a:rPr lang="en-US" sz="2600" dirty="0"/>
              <a:t>Investigation of delinquencies</a:t>
            </a:r>
          </a:p>
          <a:p>
            <a:pPr lvl="1"/>
            <a:r>
              <a:rPr lang="en-US" sz="2600" dirty="0"/>
              <a:t>Background investigations of Candidates</a:t>
            </a:r>
          </a:p>
          <a:p>
            <a:pPr lvl="1"/>
            <a:r>
              <a:rPr lang="en-US" sz="2600" dirty="0"/>
              <a:t>Orientation of Candidates prior to Initiation</a:t>
            </a:r>
          </a:p>
          <a:p>
            <a:pPr lvl="1"/>
            <a:endParaRPr lang="en-US" sz="2600" dirty="0"/>
          </a:p>
        </p:txBody>
      </p:sp>
      <p:sp>
        <p:nvSpPr>
          <p:cNvPr id="3" name="Date Placeholder 2"/>
          <p:cNvSpPr>
            <a:spLocks noGrp="1"/>
          </p:cNvSpPr>
          <p:nvPr>
            <p:ph type="dt" sz="half" idx="10"/>
          </p:nvPr>
        </p:nvSpPr>
        <p:spPr/>
        <p:txBody>
          <a:bodyPr/>
          <a:lstStyle/>
          <a:p>
            <a:fld id="{3D97CC18-29E9-4628-B509-E5AA19C2EE3C}"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10</a:t>
            </a:fld>
            <a:endParaRPr lang="en-US">
              <a:solidFill>
                <a:prstClr val="white">
                  <a:shade val="50000"/>
                </a:prstClr>
              </a:solidFill>
              <a:latin typeface="Book Antiqua"/>
            </a:endParaRPr>
          </a:p>
        </p:txBody>
      </p:sp>
    </p:spTree>
    <p:extLst>
      <p:ext uri="{BB962C8B-B14F-4D97-AF65-F5344CB8AC3E}">
        <p14:creationId xmlns:p14="http://schemas.microsoft.com/office/powerpoint/2010/main" val="3343998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Fraternal Committee</a:t>
            </a:r>
            <a:br>
              <a:rPr lang="en-US" dirty="0"/>
            </a:br>
            <a:r>
              <a:rPr lang="en-US" dirty="0"/>
              <a:t>GLS 13.022</a:t>
            </a:r>
          </a:p>
        </p:txBody>
      </p:sp>
      <p:sp>
        <p:nvSpPr>
          <p:cNvPr id="2" name="Content Placeholder 1"/>
          <p:cNvSpPr>
            <a:spLocks noGrp="1"/>
          </p:cNvSpPr>
          <p:nvPr>
            <p:ph idx="1"/>
          </p:nvPr>
        </p:nvSpPr>
        <p:spPr/>
        <p:txBody>
          <a:bodyPr>
            <a:normAutofit fontScale="92500" lnSpcReduction="20000"/>
          </a:bodyPr>
          <a:lstStyle/>
          <a:p>
            <a:pPr marL="137160" indent="0">
              <a:buNone/>
            </a:pPr>
            <a:r>
              <a:rPr lang="en-US" sz="2800" dirty="0"/>
              <a:t>Most Lodges break this Committee into several separate committees:</a:t>
            </a:r>
          </a:p>
          <a:p>
            <a:pPr marL="651510" indent="-514350">
              <a:buFont typeface="+mj-lt"/>
              <a:buAutoNum type="arabicPeriod"/>
            </a:pPr>
            <a:r>
              <a:rPr lang="en-US" sz="2800" dirty="0"/>
              <a:t>Lodge Activities</a:t>
            </a:r>
          </a:p>
          <a:p>
            <a:pPr marL="1099566" lvl="1" indent="-514350">
              <a:buFont typeface="+mj-lt"/>
              <a:buAutoNum type="arabicPeriod"/>
            </a:pPr>
            <a:r>
              <a:rPr lang="en-US" sz="2600" dirty="0"/>
              <a:t>Flag Day services</a:t>
            </a:r>
          </a:p>
          <a:p>
            <a:pPr marL="1099566" lvl="1" indent="-514350">
              <a:buFont typeface="+mj-lt"/>
              <a:buAutoNum type="arabicPeriod"/>
            </a:pPr>
            <a:r>
              <a:rPr lang="en-US" sz="2600" dirty="0"/>
              <a:t>Elks Memorial Day services</a:t>
            </a:r>
          </a:p>
          <a:p>
            <a:pPr marL="1099566" lvl="1" indent="-514350">
              <a:buFont typeface="+mj-lt"/>
              <a:buAutoNum type="arabicPeriod"/>
            </a:pPr>
            <a:r>
              <a:rPr lang="en-US" sz="2600" dirty="0"/>
              <a:t>Other patriotic Lodge </a:t>
            </a:r>
            <a:r>
              <a:rPr lang="en-US" sz="2600" dirty="0" err="1"/>
              <a:t>Activites</a:t>
            </a:r>
            <a:endParaRPr lang="en-US" sz="2600" dirty="0"/>
          </a:p>
          <a:p>
            <a:pPr marL="651510" indent="-514350">
              <a:buFont typeface="+mj-lt"/>
              <a:buAutoNum type="arabicPeriod"/>
            </a:pPr>
            <a:r>
              <a:rPr lang="en-US" sz="2800" dirty="0"/>
              <a:t>Elks National Foundation</a:t>
            </a:r>
          </a:p>
          <a:p>
            <a:pPr marL="651510" indent="-514350">
              <a:buFont typeface="+mj-lt"/>
              <a:buAutoNum type="arabicPeriod"/>
            </a:pPr>
            <a:r>
              <a:rPr lang="en-US" sz="2800" dirty="0"/>
              <a:t>Elks Veteran Services</a:t>
            </a:r>
          </a:p>
          <a:p>
            <a:pPr marL="651510" indent="-514350">
              <a:buFont typeface="+mj-lt"/>
              <a:buAutoNum type="arabicPeriod"/>
            </a:pPr>
            <a:r>
              <a:rPr lang="en-US" sz="2800" dirty="0"/>
              <a:t>Membership, including</a:t>
            </a:r>
          </a:p>
          <a:p>
            <a:pPr marL="1099566" lvl="1" indent="-514350">
              <a:buFont typeface="+mj-lt"/>
              <a:buAutoNum type="arabicPeriod"/>
            </a:pPr>
            <a:r>
              <a:rPr lang="en-US" sz="2600" dirty="0"/>
              <a:t>Securing applications of new Members</a:t>
            </a:r>
          </a:p>
          <a:p>
            <a:pPr marL="1099566" lvl="1" indent="-514350">
              <a:buFont typeface="+mj-lt"/>
              <a:buAutoNum type="arabicPeriod"/>
            </a:pPr>
            <a:r>
              <a:rPr lang="en-US" sz="2600" dirty="0"/>
              <a:t>Investigation of delinquencies</a:t>
            </a:r>
          </a:p>
          <a:p>
            <a:pPr marL="1099566" lvl="1" indent="-514350">
              <a:buFont typeface="+mj-lt"/>
              <a:buAutoNum type="arabicPeriod"/>
            </a:pPr>
            <a:r>
              <a:rPr lang="en-US" sz="2600" dirty="0"/>
              <a:t>Background investigations of Candidates</a:t>
            </a:r>
          </a:p>
          <a:p>
            <a:pPr marL="1099566" lvl="1" indent="-514350">
              <a:buFont typeface="+mj-lt"/>
              <a:buAutoNum type="arabicPeriod"/>
            </a:pPr>
            <a:r>
              <a:rPr lang="en-US" sz="2600" dirty="0"/>
              <a:t>Orientation of Candidates prior to Initiation</a:t>
            </a:r>
          </a:p>
          <a:p>
            <a:pPr lvl="1"/>
            <a:endParaRPr lang="en-US" sz="2600" dirty="0"/>
          </a:p>
        </p:txBody>
      </p:sp>
      <p:sp>
        <p:nvSpPr>
          <p:cNvPr id="3" name="Date Placeholder 2"/>
          <p:cNvSpPr>
            <a:spLocks noGrp="1"/>
          </p:cNvSpPr>
          <p:nvPr>
            <p:ph type="dt" sz="half" idx="10"/>
          </p:nvPr>
        </p:nvSpPr>
        <p:spPr/>
        <p:txBody>
          <a:bodyPr/>
          <a:lstStyle/>
          <a:p>
            <a:fld id="{3D97CC18-29E9-4628-B509-E5AA19C2EE3C}"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11</a:t>
            </a:fld>
            <a:endParaRPr lang="en-US">
              <a:solidFill>
                <a:prstClr val="white">
                  <a:shade val="50000"/>
                </a:prstClr>
              </a:solidFill>
              <a:latin typeface="Book Antiqua"/>
            </a:endParaRPr>
          </a:p>
        </p:txBody>
      </p:sp>
    </p:spTree>
    <p:extLst>
      <p:ext uri="{BB962C8B-B14F-4D97-AF65-F5344CB8AC3E}">
        <p14:creationId xmlns:p14="http://schemas.microsoft.com/office/powerpoint/2010/main" val="832488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F18AE-1F42-483A-A290-317B76819CBE}"/>
              </a:ext>
            </a:extLst>
          </p:cNvPr>
          <p:cNvSpPr>
            <a:spLocks noGrp="1"/>
          </p:cNvSpPr>
          <p:nvPr>
            <p:ph type="title"/>
          </p:nvPr>
        </p:nvSpPr>
        <p:spPr>
          <a:xfrm>
            <a:off x="609600" y="99976"/>
            <a:ext cx="10972800" cy="1143000"/>
          </a:xfrm>
        </p:spPr>
        <p:txBody>
          <a:bodyPr>
            <a:normAutofit fontScale="90000"/>
          </a:bodyPr>
          <a:lstStyle/>
          <a:p>
            <a:br>
              <a:rPr lang="en-US" dirty="0"/>
            </a:br>
            <a:r>
              <a:rPr lang="en-US" dirty="0"/>
              <a:t>Standing Relief Committee</a:t>
            </a:r>
            <a:br>
              <a:rPr lang="en-US" dirty="0"/>
            </a:br>
            <a:r>
              <a:rPr lang="en-US" dirty="0"/>
              <a:t>GLS 13.010</a:t>
            </a:r>
          </a:p>
        </p:txBody>
      </p:sp>
      <p:sp>
        <p:nvSpPr>
          <p:cNvPr id="3" name="Content Placeholder 2">
            <a:extLst>
              <a:ext uri="{FF2B5EF4-FFF2-40B4-BE49-F238E27FC236}">
                <a16:creationId xmlns:a16="http://schemas.microsoft.com/office/drawing/2014/main" id="{8C94F6E7-D81F-4513-8104-FFF17CD80AEE}"/>
              </a:ext>
            </a:extLst>
          </p:cNvPr>
          <p:cNvSpPr>
            <a:spLocks noGrp="1"/>
          </p:cNvSpPr>
          <p:nvPr>
            <p:ph idx="1"/>
          </p:nvPr>
        </p:nvSpPr>
        <p:spPr>
          <a:xfrm>
            <a:off x="609600" y="1763794"/>
            <a:ext cx="10972800" cy="4545565"/>
          </a:xfrm>
        </p:spPr>
        <p:txBody>
          <a:bodyPr/>
          <a:lstStyle/>
          <a:p>
            <a:pPr marL="137160" indent="0">
              <a:buNone/>
            </a:pPr>
            <a:r>
              <a:rPr lang="en-US" dirty="0"/>
              <a:t>The Standing Relief Committee consists of the  Exalted Ruler, Esteemed Leading, Loyal and Lecturing Knights, Secretary and Treasurer. </a:t>
            </a:r>
          </a:p>
          <a:p>
            <a:pPr marL="137160" indent="0">
              <a:buNone/>
            </a:pPr>
            <a:endParaRPr lang="en-US" dirty="0"/>
          </a:p>
          <a:p>
            <a:pPr marL="137160" indent="0">
              <a:buNone/>
            </a:pPr>
            <a:r>
              <a:rPr lang="en-US" dirty="0"/>
              <a:t>This Committee is automatically formed at the beginning of the Lodge year, and does not require any action to be taken by the Exalted Ruler</a:t>
            </a:r>
          </a:p>
          <a:p>
            <a:pPr marL="137160" indent="0">
              <a:buNone/>
            </a:pPr>
            <a:endParaRPr lang="en-US" dirty="0"/>
          </a:p>
          <a:p>
            <a:pPr marL="137160" indent="0">
              <a:buNone/>
            </a:pPr>
            <a:r>
              <a:rPr lang="en-US" dirty="0"/>
              <a:t>This Committee examines and reviews all requests for aid or relief made by Lodge Members. The Committee’s recommendation for or against the request is required prior to a Lodge vote on the appropriation.</a:t>
            </a:r>
          </a:p>
        </p:txBody>
      </p:sp>
      <p:sp>
        <p:nvSpPr>
          <p:cNvPr id="4" name="Date Placeholder 3">
            <a:extLst>
              <a:ext uri="{FF2B5EF4-FFF2-40B4-BE49-F238E27FC236}">
                <a16:creationId xmlns:a16="http://schemas.microsoft.com/office/drawing/2014/main" id="{1747972C-3B0E-4DDA-A35B-D6EB3FC7DDFD}"/>
              </a:ext>
            </a:extLst>
          </p:cNvPr>
          <p:cNvSpPr>
            <a:spLocks noGrp="1"/>
          </p:cNvSpPr>
          <p:nvPr>
            <p:ph type="dt" sz="half" idx="10"/>
          </p:nvPr>
        </p:nvSpPr>
        <p:spPr/>
        <p:txBody>
          <a:bodyPr/>
          <a:lstStyle/>
          <a:p>
            <a:fld id="{0846340C-AC66-4C9A-893B-73214E020B41}" type="datetime1">
              <a:rPr lang="en-US" smtClean="0"/>
              <a:t>9/26/2018</a:t>
            </a:fld>
            <a:endParaRPr lang="en-US" dirty="0"/>
          </a:p>
        </p:txBody>
      </p:sp>
      <p:sp>
        <p:nvSpPr>
          <p:cNvPr id="5" name="Footer Placeholder 4">
            <a:extLst>
              <a:ext uri="{FF2B5EF4-FFF2-40B4-BE49-F238E27FC236}">
                <a16:creationId xmlns:a16="http://schemas.microsoft.com/office/drawing/2014/main" id="{8C3ECD0B-6EAC-46E2-A118-D4574482CCB7}"/>
              </a:ext>
            </a:extLst>
          </p:cNvPr>
          <p:cNvSpPr>
            <a:spLocks noGrp="1"/>
          </p:cNvSpPr>
          <p:nvPr>
            <p:ph type="ftr" sz="quarter" idx="11"/>
          </p:nvPr>
        </p:nvSpPr>
        <p:spPr/>
        <p:txBody>
          <a:bodyPr/>
          <a:lstStyle/>
          <a:p>
            <a:r>
              <a:rPr lang="en-US"/>
              <a:t>New Mexico Elks Association</a:t>
            </a:r>
            <a:endParaRPr lang="en-US" dirty="0"/>
          </a:p>
        </p:txBody>
      </p:sp>
      <p:sp>
        <p:nvSpPr>
          <p:cNvPr id="6" name="Slide Number Placeholder 5">
            <a:extLst>
              <a:ext uri="{FF2B5EF4-FFF2-40B4-BE49-F238E27FC236}">
                <a16:creationId xmlns:a16="http://schemas.microsoft.com/office/drawing/2014/main" id="{0C98B033-C513-4F3D-B76C-E6FF003C3EE3}"/>
              </a:ext>
            </a:extLst>
          </p:cNvPr>
          <p:cNvSpPr>
            <a:spLocks noGrp="1"/>
          </p:cNvSpPr>
          <p:nvPr>
            <p:ph type="sldNum" sz="quarter" idx="12"/>
          </p:nvPr>
        </p:nvSpPr>
        <p:spPr/>
        <p:txBody>
          <a:bodyPr/>
          <a:lstStyle/>
          <a:p>
            <a:fld id="{F0090D74-6D5D-4D9B-BDCA-314F9F1A5CD2}" type="slidenum">
              <a:rPr lang="en-US" smtClean="0"/>
              <a:t>12</a:t>
            </a:fld>
            <a:endParaRPr lang="en-US"/>
          </a:p>
        </p:txBody>
      </p:sp>
    </p:spTree>
    <p:extLst>
      <p:ext uri="{BB962C8B-B14F-4D97-AF65-F5344CB8AC3E}">
        <p14:creationId xmlns:p14="http://schemas.microsoft.com/office/powerpoint/2010/main" val="3692490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C7C95-FC9A-43BD-905F-717181362FD0}"/>
              </a:ext>
            </a:extLst>
          </p:cNvPr>
          <p:cNvSpPr>
            <a:spLocks noGrp="1"/>
          </p:cNvSpPr>
          <p:nvPr>
            <p:ph type="title"/>
          </p:nvPr>
        </p:nvSpPr>
        <p:spPr/>
        <p:txBody>
          <a:bodyPr/>
          <a:lstStyle/>
          <a:p>
            <a:r>
              <a:rPr lang="en-US" dirty="0"/>
              <a:t>Additional Committees</a:t>
            </a:r>
          </a:p>
        </p:txBody>
      </p:sp>
      <p:sp>
        <p:nvSpPr>
          <p:cNvPr id="3" name="Content Placeholder 2">
            <a:extLst>
              <a:ext uri="{FF2B5EF4-FFF2-40B4-BE49-F238E27FC236}">
                <a16:creationId xmlns:a16="http://schemas.microsoft.com/office/drawing/2014/main" id="{23990BF7-CB28-4A00-99CF-5DFBF72DF630}"/>
              </a:ext>
            </a:extLst>
          </p:cNvPr>
          <p:cNvSpPr>
            <a:spLocks noGrp="1"/>
          </p:cNvSpPr>
          <p:nvPr>
            <p:ph idx="1"/>
          </p:nvPr>
        </p:nvSpPr>
        <p:spPr/>
        <p:txBody>
          <a:bodyPr/>
          <a:lstStyle/>
          <a:p>
            <a:pPr marL="137160" indent="0">
              <a:buNone/>
            </a:pPr>
            <a:r>
              <a:rPr lang="en-US" dirty="0"/>
              <a:t>Grand Lodge allows Lodges to establish additional committees to cover local and State Association projects.</a:t>
            </a:r>
          </a:p>
          <a:p>
            <a:pPr marL="137160" indent="0">
              <a:buNone/>
            </a:pPr>
            <a:endParaRPr lang="en-US" dirty="0"/>
          </a:p>
          <a:p>
            <a:pPr marL="137160" indent="0">
              <a:buNone/>
            </a:pPr>
            <a:r>
              <a:rPr lang="en-US" dirty="0"/>
              <a:t>In the NMEA, Lodges should also have:</a:t>
            </a:r>
          </a:p>
          <a:p>
            <a:pPr marL="651510" indent="-514350">
              <a:buFont typeface="+mj-lt"/>
              <a:buAutoNum type="arabicPeriod"/>
            </a:pPr>
            <a:r>
              <a:rPr lang="en-US" dirty="0"/>
              <a:t>CP Committee – our state project</a:t>
            </a:r>
          </a:p>
          <a:p>
            <a:pPr marL="651510" indent="-514350">
              <a:buFont typeface="+mj-lt"/>
              <a:buAutoNum type="arabicPeriod"/>
            </a:pPr>
            <a:r>
              <a:rPr lang="en-US" dirty="0"/>
              <a:t>C&amp;B Trust Committee – the New Mexico version of ENF</a:t>
            </a:r>
          </a:p>
          <a:p>
            <a:pPr marL="651510" indent="-514350">
              <a:buFont typeface="+mj-lt"/>
              <a:buAutoNum type="arabicPeriod"/>
            </a:pPr>
            <a:r>
              <a:rPr lang="en-US"/>
              <a:t>Ritual - promote </a:t>
            </a:r>
            <a:r>
              <a:rPr lang="en-US" dirty="0"/>
              <a:t>the proper performance of required Order Ritual</a:t>
            </a:r>
          </a:p>
          <a:p>
            <a:pPr marL="651510" indent="-514350">
              <a:buFont typeface="+mj-lt"/>
              <a:buAutoNum type="arabicPeriod"/>
            </a:pPr>
            <a:r>
              <a:rPr lang="en-US" dirty="0"/>
              <a:t>Scholarship – work with the NMEA district chairs to allocate scholarships</a:t>
            </a:r>
          </a:p>
          <a:p>
            <a:pPr marL="651510" indent="-514350">
              <a:buFont typeface="+mj-lt"/>
              <a:buAutoNum type="arabicPeriod"/>
            </a:pPr>
            <a:endParaRPr lang="en-US" dirty="0"/>
          </a:p>
        </p:txBody>
      </p:sp>
      <p:sp>
        <p:nvSpPr>
          <p:cNvPr id="4" name="Date Placeholder 3">
            <a:extLst>
              <a:ext uri="{FF2B5EF4-FFF2-40B4-BE49-F238E27FC236}">
                <a16:creationId xmlns:a16="http://schemas.microsoft.com/office/drawing/2014/main" id="{61957EF9-7EB0-409D-9195-5C7B0783CD8A}"/>
              </a:ext>
            </a:extLst>
          </p:cNvPr>
          <p:cNvSpPr>
            <a:spLocks noGrp="1"/>
          </p:cNvSpPr>
          <p:nvPr>
            <p:ph type="dt" sz="half" idx="10"/>
          </p:nvPr>
        </p:nvSpPr>
        <p:spPr/>
        <p:txBody>
          <a:bodyPr/>
          <a:lstStyle/>
          <a:p>
            <a:fld id="{0846340C-AC66-4C9A-893B-73214E020B41}" type="datetime1">
              <a:rPr lang="en-US" smtClean="0"/>
              <a:t>9/26/2018</a:t>
            </a:fld>
            <a:endParaRPr lang="en-US" dirty="0"/>
          </a:p>
        </p:txBody>
      </p:sp>
      <p:sp>
        <p:nvSpPr>
          <p:cNvPr id="5" name="Footer Placeholder 4">
            <a:extLst>
              <a:ext uri="{FF2B5EF4-FFF2-40B4-BE49-F238E27FC236}">
                <a16:creationId xmlns:a16="http://schemas.microsoft.com/office/drawing/2014/main" id="{F6982FAA-7994-4A47-A55A-B5D06B62D1B6}"/>
              </a:ext>
            </a:extLst>
          </p:cNvPr>
          <p:cNvSpPr>
            <a:spLocks noGrp="1"/>
          </p:cNvSpPr>
          <p:nvPr>
            <p:ph type="ftr" sz="quarter" idx="11"/>
          </p:nvPr>
        </p:nvSpPr>
        <p:spPr/>
        <p:txBody>
          <a:bodyPr/>
          <a:lstStyle/>
          <a:p>
            <a:r>
              <a:rPr lang="en-US"/>
              <a:t>New Mexico Elks Association</a:t>
            </a:r>
            <a:endParaRPr lang="en-US" dirty="0"/>
          </a:p>
        </p:txBody>
      </p:sp>
      <p:sp>
        <p:nvSpPr>
          <p:cNvPr id="6" name="Slide Number Placeholder 5">
            <a:extLst>
              <a:ext uri="{FF2B5EF4-FFF2-40B4-BE49-F238E27FC236}">
                <a16:creationId xmlns:a16="http://schemas.microsoft.com/office/drawing/2014/main" id="{87383737-98F2-4E4C-9E70-72815E17DE2A}"/>
              </a:ext>
            </a:extLst>
          </p:cNvPr>
          <p:cNvSpPr>
            <a:spLocks noGrp="1"/>
          </p:cNvSpPr>
          <p:nvPr>
            <p:ph type="sldNum" sz="quarter" idx="12"/>
          </p:nvPr>
        </p:nvSpPr>
        <p:spPr/>
        <p:txBody>
          <a:bodyPr/>
          <a:lstStyle/>
          <a:p>
            <a:fld id="{F0090D74-6D5D-4D9B-BDCA-314F9F1A5CD2}" type="slidenum">
              <a:rPr lang="en-US" smtClean="0"/>
              <a:t>13</a:t>
            </a:fld>
            <a:endParaRPr lang="en-US"/>
          </a:p>
        </p:txBody>
      </p:sp>
    </p:spTree>
    <p:extLst>
      <p:ext uri="{BB962C8B-B14F-4D97-AF65-F5344CB8AC3E}">
        <p14:creationId xmlns:p14="http://schemas.microsoft.com/office/powerpoint/2010/main" val="1154208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Committee Chairs</a:t>
            </a:r>
          </a:p>
        </p:txBody>
      </p:sp>
      <p:sp>
        <p:nvSpPr>
          <p:cNvPr id="2" name="Content Placeholder 1"/>
          <p:cNvSpPr>
            <a:spLocks noGrp="1"/>
          </p:cNvSpPr>
          <p:nvPr>
            <p:ph idx="1"/>
          </p:nvPr>
        </p:nvSpPr>
        <p:spPr>
          <a:xfrm>
            <a:off x="2057400" y="1524000"/>
            <a:ext cx="8229600" cy="4572000"/>
          </a:xfrm>
        </p:spPr>
        <p:txBody>
          <a:bodyPr>
            <a:normAutofit fontScale="25000" lnSpcReduction="20000"/>
          </a:bodyPr>
          <a:lstStyle/>
          <a:p>
            <a:pPr marL="137160" indent="0">
              <a:buNone/>
            </a:pPr>
            <a:endParaRPr lang="en-US" dirty="0"/>
          </a:p>
          <a:p>
            <a:pPr marL="137160" indent="0">
              <a:buNone/>
            </a:pPr>
            <a:r>
              <a:rPr lang="en-US" sz="10400" dirty="0"/>
              <a:t>A great deal of success of the Lodge depends upon Committee Chairs. They are the ones who implement and carry out the many fine programs in </a:t>
            </a:r>
            <a:r>
              <a:rPr lang="en-US" sz="10400" dirty="0" err="1"/>
              <a:t>Elkdom</a:t>
            </a:r>
            <a:r>
              <a:rPr lang="en-US" sz="10400" dirty="0"/>
              <a:t>.</a:t>
            </a:r>
          </a:p>
          <a:p>
            <a:pPr marL="137160" indent="0">
              <a:buNone/>
            </a:pPr>
            <a:r>
              <a:rPr lang="en-US" sz="10400" dirty="0"/>
              <a:t>As with Officers, Committee Chairmen must subscribe to the “three Cs”:</a:t>
            </a:r>
          </a:p>
          <a:p>
            <a:pPr marL="137160" indent="0">
              <a:buNone/>
            </a:pPr>
            <a:endParaRPr lang="en-US" sz="10400" dirty="0"/>
          </a:p>
          <a:p>
            <a:pPr marL="137160" indent="0">
              <a:lnSpc>
                <a:spcPct val="120000"/>
              </a:lnSpc>
              <a:spcBef>
                <a:spcPts val="0"/>
              </a:spcBef>
              <a:spcAft>
                <a:spcPts val="600"/>
              </a:spcAft>
              <a:buNone/>
            </a:pPr>
            <a:r>
              <a:rPr lang="en-US" sz="10400" i="1" dirty="0"/>
              <a:t>COMMITMENT</a:t>
            </a:r>
          </a:p>
          <a:p>
            <a:pPr lvl="1">
              <a:lnSpc>
                <a:spcPct val="120000"/>
              </a:lnSpc>
              <a:spcBef>
                <a:spcPts val="0"/>
              </a:spcBef>
              <a:spcAft>
                <a:spcPts val="600"/>
              </a:spcAft>
            </a:pPr>
            <a:r>
              <a:rPr lang="en-US" sz="9600" dirty="0"/>
              <a:t>To be successful, you must make a firm commitment of time and effort. If you can’t make such a commitment, you ought not to accept the job.</a:t>
            </a:r>
          </a:p>
        </p:txBody>
      </p:sp>
      <p:sp>
        <p:nvSpPr>
          <p:cNvPr id="3" name="Date Placeholder 2"/>
          <p:cNvSpPr>
            <a:spLocks noGrp="1"/>
          </p:cNvSpPr>
          <p:nvPr>
            <p:ph type="dt" sz="half" idx="10"/>
          </p:nvPr>
        </p:nvSpPr>
        <p:spPr/>
        <p:txBody>
          <a:bodyPr/>
          <a:lstStyle/>
          <a:p>
            <a:fld id="{EB1D2E55-309D-46C5-BC5E-B51AB2FE4859}"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14</a:t>
            </a:fld>
            <a:endParaRPr lang="en-US">
              <a:solidFill>
                <a:prstClr val="white">
                  <a:shade val="50000"/>
                </a:prstClr>
              </a:solidFill>
              <a:latin typeface="Book Antiqua"/>
            </a:endParaRPr>
          </a:p>
        </p:txBody>
      </p:sp>
    </p:spTree>
    <p:extLst>
      <p:ext uri="{BB962C8B-B14F-4D97-AF65-F5344CB8AC3E}">
        <p14:creationId xmlns:p14="http://schemas.microsoft.com/office/powerpoint/2010/main" val="417314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Committee Chairs</a:t>
            </a:r>
          </a:p>
        </p:txBody>
      </p:sp>
      <p:sp>
        <p:nvSpPr>
          <p:cNvPr id="2" name="Content Placeholder 1"/>
          <p:cNvSpPr>
            <a:spLocks noGrp="1"/>
          </p:cNvSpPr>
          <p:nvPr>
            <p:ph idx="1"/>
          </p:nvPr>
        </p:nvSpPr>
        <p:spPr>
          <a:xfrm>
            <a:off x="2057400" y="1524000"/>
            <a:ext cx="8229600" cy="4572000"/>
          </a:xfrm>
        </p:spPr>
        <p:txBody>
          <a:bodyPr>
            <a:normAutofit fontScale="25000" lnSpcReduction="20000"/>
          </a:bodyPr>
          <a:lstStyle/>
          <a:p>
            <a:pPr marL="137160" indent="0">
              <a:buNone/>
            </a:pPr>
            <a:endParaRPr lang="en-US" dirty="0"/>
          </a:p>
          <a:p>
            <a:pPr marL="137160" indent="0">
              <a:lnSpc>
                <a:spcPct val="120000"/>
              </a:lnSpc>
              <a:spcBef>
                <a:spcPts val="0"/>
              </a:spcBef>
              <a:spcAft>
                <a:spcPts val="600"/>
              </a:spcAft>
              <a:buNone/>
            </a:pPr>
            <a:r>
              <a:rPr lang="en-US" sz="10400" i="1" dirty="0"/>
              <a:t>COOPERATION</a:t>
            </a:r>
          </a:p>
          <a:p>
            <a:pPr lvl="1">
              <a:lnSpc>
                <a:spcPct val="120000"/>
              </a:lnSpc>
              <a:spcBef>
                <a:spcPts val="0"/>
              </a:spcBef>
              <a:spcAft>
                <a:spcPts val="600"/>
              </a:spcAft>
            </a:pPr>
            <a:r>
              <a:rPr lang="en-US" sz="9600" dirty="0"/>
              <a:t>Extend full cooperation to your committee members, the Lodge Officers, AND to other committees with whom you sometimes must interface.</a:t>
            </a:r>
            <a:endParaRPr lang="en-US" sz="9600" i="1" dirty="0"/>
          </a:p>
          <a:p>
            <a:pPr marL="137160" indent="0">
              <a:lnSpc>
                <a:spcPct val="120000"/>
              </a:lnSpc>
              <a:spcBef>
                <a:spcPts val="0"/>
              </a:spcBef>
              <a:spcAft>
                <a:spcPts val="600"/>
              </a:spcAft>
              <a:buNone/>
            </a:pPr>
            <a:r>
              <a:rPr lang="en-US" sz="10400" i="1" dirty="0"/>
              <a:t>COMMUNICATION</a:t>
            </a:r>
          </a:p>
          <a:p>
            <a:pPr lvl="1">
              <a:lnSpc>
                <a:spcPct val="120000"/>
              </a:lnSpc>
              <a:spcBef>
                <a:spcPts val="0"/>
              </a:spcBef>
              <a:spcAft>
                <a:spcPts val="600"/>
              </a:spcAft>
            </a:pPr>
            <a:r>
              <a:rPr lang="en-US" sz="9600" dirty="0"/>
              <a:t>An open line of communication is essential: with your committeemen, with the Exalted Ruler, with the members of the Lodge.</a:t>
            </a:r>
          </a:p>
          <a:p>
            <a:pPr lvl="1">
              <a:lnSpc>
                <a:spcPct val="120000"/>
              </a:lnSpc>
              <a:spcBef>
                <a:spcPts val="0"/>
              </a:spcBef>
              <a:spcAft>
                <a:spcPts val="600"/>
              </a:spcAft>
            </a:pPr>
            <a:r>
              <a:rPr lang="en-US" sz="9600" dirty="0"/>
              <a:t>Keep records and make timely reports: to the Lodge, to the State Association, and to the Grand Lodge when required to do so.</a:t>
            </a:r>
          </a:p>
          <a:p>
            <a:pPr>
              <a:lnSpc>
                <a:spcPct val="120000"/>
              </a:lnSpc>
              <a:spcBef>
                <a:spcPts val="0"/>
              </a:spcBef>
              <a:spcAft>
                <a:spcPts val="600"/>
              </a:spcAft>
            </a:pPr>
            <a:endParaRPr lang="en-US" sz="10400" dirty="0"/>
          </a:p>
        </p:txBody>
      </p:sp>
      <p:sp>
        <p:nvSpPr>
          <p:cNvPr id="3" name="Date Placeholder 2"/>
          <p:cNvSpPr>
            <a:spLocks noGrp="1"/>
          </p:cNvSpPr>
          <p:nvPr>
            <p:ph type="dt" sz="half" idx="10"/>
          </p:nvPr>
        </p:nvSpPr>
        <p:spPr/>
        <p:txBody>
          <a:bodyPr/>
          <a:lstStyle/>
          <a:p>
            <a:fld id="{EB1D2E55-309D-46C5-BC5E-B51AB2FE4859}"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15</a:t>
            </a:fld>
            <a:endParaRPr lang="en-US">
              <a:solidFill>
                <a:prstClr val="white">
                  <a:shade val="50000"/>
                </a:prstClr>
              </a:solidFill>
              <a:latin typeface="Book Antiqua"/>
            </a:endParaRPr>
          </a:p>
        </p:txBody>
      </p:sp>
    </p:spTree>
    <p:extLst>
      <p:ext uri="{BB962C8B-B14F-4D97-AF65-F5344CB8AC3E}">
        <p14:creationId xmlns:p14="http://schemas.microsoft.com/office/powerpoint/2010/main" val="136015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Committee Chairs</a:t>
            </a:r>
          </a:p>
        </p:txBody>
      </p:sp>
      <p:sp>
        <p:nvSpPr>
          <p:cNvPr id="2" name="Content Placeholder 1"/>
          <p:cNvSpPr>
            <a:spLocks noGrp="1"/>
          </p:cNvSpPr>
          <p:nvPr>
            <p:ph idx="1"/>
          </p:nvPr>
        </p:nvSpPr>
        <p:spPr/>
        <p:txBody>
          <a:bodyPr>
            <a:normAutofit/>
          </a:bodyPr>
          <a:lstStyle/>
          <a:p>
            <a:pPr marL="137160" indent="0">
              <a:buNone/>
            </a:pPr>
            <a:r>
              <a:rPr lang="en-US" sz="2800" dirty="0"/>
              <a:t>It is extremely important for committee chairs to attend meetings and give reports.</a:t>
            </a:r>
          </a:p>
          <a:p>
            <a:pPr marL="137160" indent="0">
              <a:buNone/>
            </a:pPr>
            <a:r>
              <a:rPr lang="en-US" sz="2800" dirty="0"/>
              <a:t>A good report should contain:</a:t>
            </a:r>
          </a:p>
          <a:p>
            <a:pPr lvl="1"/>
            <a:r>
              <a:rPr lang="en-US" dirty="0"/>
              <a:t>What the committee has accomplished since the last report</a:t>
            </a:r>
          </a:p>
          <a:p>
            <a:pPr lvl="1"/>
            <a:r>
              <a:rPr lang="en-US" dirty="0"/>
              <a:t>What activities are upcoming</a:t>
            </a:r>
          </a:p>
          <a:p>
            <a:pPr lvl="1"/>
            <a:r>
              <a:rPr lang="en-US" dirty="0"/>
              <a:t>Acknowledgement of participants </a:t>
            </a:r>
          </a:p>
          <a:p>
            <a:pPr lvl="1"/>
            <a:r>
              <a:rPr lang="en-US" dirty="0"/>
              <a:t>Any requests for expenditures or fund </a:t>
            </a:r>
            <a:r>
              <a:rPr lang="en-US" dirty="0" err="1"/>
              <a:t>dispersements</a:t>
            </a:r>
            <a:endParaRPr lang="en-US" dirty="0"/>
          </a:p>
          <a:p>
            <a:pPr marL="137160" indent="0">
              <a:buNone/>
            </a:pPr>
            <a:endParaRPr lang="en-US" dirty="0"/>
          </a:p>
          <a:p>
            <a:pPr marL="137160" indent="0">
              <a:buNone/>
            </a:pPr>
            <a:r>
              <a:rPr lang="en-US" sz="2800" dirty="0"/>
              <a:t>This is how the Lodge knows about the work you are doing!</a:t>
            </a:r>
          </a:p>
        </p:txBody>
      </p:sp>
      <p:sp>
        <p:nvSpPr>
          <p:cNvPr id="3" name="Date Placeholder 2"/>
          <p:cNvSpPr>
            <a:spLocks noGrp="1"/>
          </p:cNvSpPr>
          <p:nvPr>
            <p:ph type="dt" sz="half" idx="10"/>
          </p:nvPr>
        </p:nvSpPr>
        <p:spPr/>
        <p:txBody>
          <a:bodyPr/>
          <a:lstStyle/>
          <a:p>
            <a:fld id="{86F1B896-BA1B-40C9-9432-E31B4F7AA5F6}"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16</a:t>
            </a:fld>
            <a:endParaRPr lang="en-US">
              <a:solidFill>
                <a:prstClr val="white">
                  <a:shade val="50000"/>
                </a:prstClr>
              </a:solidFill>
              <a:latin typeface="Book Antiqua"/>
            </a:endParaRPr>
          </a:p>
        </p:txBody>
      </p:sp>
    </p:spTree>
    <p:extLst>
      <p:ext uri="{BB962C8B-B14F-4D97-AF65-F5344CB8AC3E}">
        <p14:creationId xmlns:p14="http://schemas.microsoft.com/office/powerpoint/2010/main" val="287511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Successful </a:t>
            </a:r>
            <a:r>
              <a:rPr lang="en-US" dirty="0" err="1"/>
              <a:t>Committes</a:t>
            </a:r>
            <a:endParaRPr lang="en-US" dirty="0"/>
          </a:p>
        </p:txBody>
      </p:sp>
      <p:sp>
        <p:nvSpPr>
          <p:cNvPr id="2" name="Content Placeholder 1"/>
          <p:cNvSpPr>
            <a:spLocks noGrp="1"/>
          </p:cNvSpPr>
          <p:nvPr>
            <p:ph idx="1"/>
          </p:nvPr>
        </p:nvSpPr>
        <p:spPr>
          <a:xfrm>
            <a:off x="2057400" y="1600200"/>
            <a:ext cx="8229600" cy="4876800"/>
          </a:xfrm>
        </p:spPr>
        <p:txBody>
          <a:bodyPr>
            <a:normAutofit/>
          </a:bodyPr>
          <a:lstStyle/>
          <a:p>
            <a:pPr marL="0" indent="0">
              <a:spcBef>
                <a:spcPts val="0"/>
              </a:spcBef>
              <a:spcAft>
                <a:spcPts val="600"/>
              </a:spcAft>
              <a:buNone/>
            </a:pPr>
            <a:r>
              <a:rPr lang="en-US" sz="2800" dirty="0"/>
              <a:t>The committee with the attributes of “spirit” – “determination” – organization” – and, “motivation” will prove to be a successful committee.</a:t>
            </a:r>
          </a:p>
          <a:p>
            <a:pPr>
              <a:spcBef>
                <a:spcPts val="0"/>
              </a:spcBef>
              <a:spcAft>
                <a:spcPts val="600"/>
              </a:spcAft>
            </a:pPr>
            <a:r>
              <a:rPr lang="en-US" sz="2800" dirty="0"/>
              <a:t>It’s a “winning combination” which benefits everyone – the Lodge, the State Association – the Order of Elks as a whole.</a:t>
            </a:r>
          </a:p>
          <a:p>
            <a:pPr>
              <a:spcBef>
                <a:spcPts val="0"/>
              </a:spcBef>
              <a:spcAft>
                <a:spcPts val="600"/>
              </a:spcAft>
            </a:pPr>
            <a:r>
              <a:rPr lang="en-US" sz="2800" dirty="0"/>
              <a:t>The Committee Chair must provide the incentive and, through effective leadership, mold the committee into a successful team.</a:t>
            </a:r>
          </a:p>
          <a:p>
            <a:pPr>
              <a:spcBef>
                <a:spcPts val="0"/>
              </a:spcBef>
              <a:spcAft>
                <a:spcPts val="600"/>
              </a:spcAft>
            </a:pPr>
            <a:endParaRPr lang="en-US" dirty="0"/>
          </a:p>
        </p:txBody>
      </p:sp>
      <p:sp>
        <p:nvSpPr>
          <p:cNvPr id="3" name="Date Placeholder 2"/>
          <p:cNvSpPr>
            <a:spLocks noGrp="1"/>
          </p:cNvSpPr>
          <p:nvPr>
            <p:ph type="dt" sz="half" idx="10"/>
          </p:nvPr>
        </p:nvSpPr>
        <p:spPr/>
        <p:txBody>
          <a:bodyPr/>
          <a:lstStyle/>
          <a:p>
            <a:fld id="{9202977F-8D8D-4E07-BA5E-59F08BFA0927}"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17</a:t>
            </a:fld>
            <a:endParaRPr lang="en-US">
              <a:solidFill>
                <a:prstClr val="white">
                  <a:shade val="50000"/>
                </a:prstClr>
              </a:solidFill>
              <a:latin typeface="Book Antiqua"/>
            </a:endParaRPr>
          </a:p>
        </p:txBody>
      </p:sp>
    </p:spTree>
    <p:extLst>
      <p:ext uri="{BB962C8B-B14F-4D97-AF65-F5344CB8AC3E}">
        <p14:creationId xmlns:p14="http://schemas.microsoft.com/office/powerpoint/2010/main" val="7371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Committee Tools</a:t>
            </a:r>
          </a:p>
        </p:txBody>
      </p:sp>
      <p:sp>
        <p:nvSpPr>
          <p:cNvPr id="2" name="Content Placeholder 1"/>
          <p:cNvSpPr>
            <a:spLocks noGrp="1"/>
          </p:cNvSpPr>
          <p:nvPr>
            <p:ph sz="half" idx="1"/>
          </p:nvPr>
        </p:nvSpPr>
        <p:spPr/>
        <p:txBody>
          <a:bodyPr>
            <a:normAutofit lnSpcReduction="10000"/>
          </a:bodyPr>
          <a:lstStyle/>
          <a:p>
            <a:pPr marL="0" indent="0">
              <a:buNone/>
            </a:pPr>
            <a:r>
              <a:rPr lang="en-US" dirty="0"/>
              <a:t>Grand Lodge Manuals:</a:t>
            </a:r>
          </a:p>
          <a:p>
            <a:pPr lvl="1"/>
            <a:r>
              <a:rPr lang="en-US" dirty="0"/>
              <a:t>Officers &amp; Committeemen</a:t>
            </a:r>
          </a:p>
          <a:p>
            <a:pPr lvl="1"/>
            <a:r>
              <a:rPr lang="en-US" dirty="0"/>
              <a:t>Grand Lodge Program (ER Handbook)</a:t>
            </a:r>
          </a:p>
          <a:p>
            <a:pPr lvl="1"/>
            <a:r>
              <a:rPr lang="en-US" dirty="0"/>
              <a:t>Membership Control</a:t>
            </a:r>
          </a:p>
          <a:p>
            <a:pPr lvl="1"/>
            <a:r>
              <a:rPr lang="en-US" dirty="0"/>
              <a:t>Membership</a:t>
            </a:r>
          </a:p>
          <a:p>
            <a:pPr lvl="1"/>
            <a:r>
              <a:rPr lang="en-US" dirty="0" err="1"/>
              <a:t>Lapsation</a:t>
            </a:r>
            <a:endParaRPr lang="en-US" dirty="0"/>
          </a:p>
          <a:p>
            <a:pPr lvl="1"/>
            <a:r>
              <a:rPr lang="en-US" dirty="0"/>
              <a:t>Indoctrination</a:t>
            </a:r>
          </a:p>
          <a:p>
            <a:pPr lvl="1"/>
            <a:r>
              <a:rPr lang="en-US" dirty="0"/>
              <a:t>New Lodge</a:t>
            </a:r>
          </a:p>
          <a:p>
            <a:pPr lvl="1"/>
            <a:r>
              <a:rPr lang="en-US" dirty="0"/>
              <a:t>Americanism</a:t>
            </a:r>
          </a:p>
          <a:p>
            <a:pPr lvl="1"/>
            <a:r>
              <a:rPr lang="en-US" dirty="0"/>
              <a:t>National Service</a:t>
            </a:r>
          </a:p>
          <a:p>
            <a:endParaRPr lang="en-US" dirty="0"/>
          </a:p>
        </p:txBody>
      </p:sp>
      <p:sp>
        <p:nvSpPr>
          <p:cNvPr id="7" name="Content Placeholder 6"/>
          <p:cNvSpPr>
            <a:spLocks noGrp="1"/>
          </p:cNvSpPr>
          <p:nvPr>
            <p:ph sz="half" idx="2"/>
          </p:nvPr>
        </p:nvSpPr>
        <p:spPr/>
        <p:txBody>
          <a:bodyPr>
            <a:normAutofit lnSpcReduction="10000"/>
          </a:bodyPr>
          <a:lstStyle/>
          <a:p>
            <a:pPr lvl="1"/>
            <a:endParaRPr lang="en-US" dirty="0"/>
          </a:p>
          <a:p>
            <a:pPr lvl="1"/>
            <a:r>
              <a:rPr lang="en-US" dirty="0"/>
              <a:t>National Foundation</a:t>
            </a:r>
          </a:p>
          <a:p>
            <a:pPr lvl="1"/>
            <a:r>
              <a:rPr lang="en-US" dirty="0"/>
              <a:t>Youth Activities</a:t>
            </a:r>
          </a:p>
          <a:p>
            <a:pPr lvl="1"/>
            <a:r>
              <a:rPr lang="en-US" dirty="0"/>
              <a:t>Hoop Shoot</a:t>
            </a:r>
          </a:p>
          <a:p>
            <a:pPr lvl="1"/>
            <a:r>
              <a:rPr lang="en-US" dirty="0"/>
              <a:t>Drug Awareness</a:t>
            </a:r>
          </a:p>
          <a:p>
            <a:pPr lvl="1"/>
            <a:r>
              <a:rPr lang="en-US" dirty="0"/>
              <a:t>Media (Public) Relations</a:t>
            </a:r>
          </a:p>
          <a:p>
            <a:pPr lvl="1"/>
            <a:r>
              <a:rPr lang="en-US" dirty="0"/>
              <a:t>Investigating</a:t>
            </a:r>
          </a:p>
          <a:p>
            <a:pPr lvl="1"/>
            <a:r>
              <a:rPr lang="en-US" dirty="0"/>
              <a:t>Government Relations</a:t>
            </a:r>
          </a:p>
          <a:p>
            <a:pPr lvl="1"/>
            <a:r>
              <a:rPr lang="en-US" dirty="0"/>
              <a:t>Lodge Activities</a:t>
            </a:r>
          </a:p>
          <a:p>
            <a:pPr lvl="1"/>
            <a:r>
              <a:rPr lang="en-US" dirty="0"/>
              <a:t>Auditing, Accounting &amp; Management</a:t>
            </a:r>
          </a:p>
          <a:p>
            <a:endParaRPr lang="en-US" dirty="0"/>
          </a:p>
        </p:txBody>
      </p:sp>
      <p:sp>
        <p:nvSpPr>
          <p:cNvPr id="3" name="Date Placeholder 2"/>
          <p:cNvSpPr>
            <a:spLocks noGrp="1"/>
          </p:cNvSpPr>
          <p:nvPr>
            <p:ph type="dt" sz="half" idx="10"/>
          </p:nvPr>
        </p:nvSpPr>
        <p:spPr>
          <a:xfrm>
            <a:off x="1981200" y="6416676"/>
            <a:ext cx="2133600" cy="365125"/>
          </a:xfrm>
        </p:spPr>
        <p:txBody>
          <a:bodyPr/>
          <a:lstStyle/>
          <a:p>
            <a:fld id="{74E5FE27-BD22-4A1D-A517-8C197ABE9190}"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a:xfrm>
            <a:off x="4648200" y="6416676"/>
            <a:ext cx="2895600" cy="365125"/>
          </a:xfrm>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a:xfrm>
            <a:off x="9448800" y="6416676"/>
            <a:ext cx="762000" cy="365125"/>
          </a:xfrm>
        </p:spPr>
        <p:txBody>
          <a:bodyPr/>
          <a:lstStyle/>
          <a:p>
            <a:fld id="{F0090D74-6D5D-4D9B-BDCA-314F9F1A5CD2}" type="slidenum">
              <a:rPr lang="en-US">
                <a:solidFill>
                  <a:prstClr val="white">
                    <a:shade val="50000"/>
                  </a:prstClr>
                </a:solidFill>
                <a:latin typeface="Book Antiqua"/>
              </a:rPr>
              <a:pPr/>
              <a:t>18</a:t>
            </a:fld>
            <a:endParaRPr lang="en-US">
              <a:solidFill>
                <a:prstClr val="white">
                  <a:shade val="50000"/>
                </a:prstClr>
              </a:solidFill>
              <a:latin typeface="Book Antiqua"/>
            </a:endParaRPr>
          </a:p>
        </p:txBody>
      </p:sp>
    </p:spTree>
    <p:extLst>
      <p:ext uri="{BB962C8B-B14F-4D97-AF65-F5344CB8AC3E}">
        <p14:creationId xmlns:p14="http://schemas.microsoft.com/office/powerpoint/2010/main" val="1875657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Committee Tools</a:t>
            </a:r>
          </a:p>
        </p:txBody>
      </p:sp>
      <p:sp>
        <p:nvSpPr>
          <p:cNvPr id="2" name="Content Placeholder 1"/>
          <p:cNvSpPr>
            <a:spLocks noGrp="1"/>
          </p:cNvSpPr>
          <p:nvPr>
            <p:ph idx="1"/>
          </p:nvPr>
        </p:nvSpPr>
        <p:spPr/>
        <p:txBody>
          <a:bodyPr>
            <a:normAutofit/>
          </a:bodyPr>
          <a:lstStyle/>
          <a:p>
            <a:r>
              <a:rPr lang="en-US" dirty="0"/>
              <a:t>Each Committee Chair should have his/her own personal copy of those which pertain to his/her committee.</a:t>
            </a:r>
          </a:p>
          <a:p>
            <a:r>
              <a:rPr lang="en-US" dirty="0"/>
              <a:t>The publications available from Grand Lodge are nominal in cost, or no cost. Most can be downloaded from the Elks website.</a:t>
            </a:r>
          </a:p>
          <a:p>
            <a:r>
              <a:rPr lang="en-US" dirty="0"/>
              <a:t>State Association Workshops can benefit every committee member. District Committee Chairs are members of their respective State Committees and are expected to attend those workshops.</a:t>
            </a:r>
          </a:p>
          <a:p>
            <a:endParaRPr lang="en-US" b="1" cap="all" dirty="0"/>
          </a:p>
        </p:txBody>
      </p:sp>
      <p:sp>
        <p:nvSpPr>
          <p:cNvPr id="3" name="Date Placeholder 2"/>
          <p:cNvSpPr>
            <a:spLocks noGrp="1"/>
          </p:cNvSpPr>
          <p:nvPr>
            <p:ph type="dt" sz="half" idx="10"/>
          </p:nvPr>
        </p:nvSpPr>
        <p:spPr/>
        <p:txBody>
          <a:bodyPr/>
          <a:lstStyle/>
          <a:p>
            <a:fld id="{B9516E0B-874C-4F94-B6E7-57552B2A3B10}"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19</a:t>
            </a:fld>
            <a:endParaRPr lang="en-US">
              <a:solidFill>
                <a:prstClr val="white">
                  <a:shade val="50000"/>
                </a:prstClr>
              </a:solidFill>
              <a:latin typeface="Book Antiqua"/>
            </a:endParaRPr>
          </a:p>
        </p:txBody>
      </p:sp>
    </p:spTree>
    <p:extLst>
      <p:ext uri="{BB962C8B-B14F-4D97-AF65-F5344CB8AC3E}">
        <p14:creationId xmlns:p14="http://schemas.microsoft.com/office/powerpoint/2010/main" val="344027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Committees</a:t>
            </a:r>
          </a:p>
        </p:txBody>
      </p:sp>
      <p:sp>
        <p:nvSpPr>
          <p:cNvPr id="2" name="Content Placeholder 1"/>
          <p:cNvSpPr>
            <a:spLocks noGrp="1"/>
          </p:cNvSpPr>
          <p:nvPr>
            <p:ph idx="1"/>
          </p:nvPr>
        </p:nvSpPr>
        <p:spPr>
          <a:xfrm>
            <a:off x="1981200" y="1524000"/>
            <a:ext cx="8229600" cy="4709160"/>
          </a:xfrm>
        </p:spPr>
        <p:txBody>
          <a:bodyPr>
            <a:normAutofit/>
          </a:bodyPr>
          <a:lstStyle/>
          <a:p>
            <a:pPr marL="0" indent="0">
              <a:buNone/>
            </a:pPr>
            <a:endParaRPr lang="en-US" dirty="0"/>
          </a:p>
          <a:p>
            <a:pPr marL="0" indent="0">
              <a:buNone/>
            </a:pPr>
            <a:r>
              <a:rPr lang="en-US" dirty="0"/>
              <a:t>Elks membership affords the opportunity to join with others in a variety of activities, bringing personal satisfaction from achievement as well as immeasurable benefit to the Community. Committees are the means by which we help others and promote our programs. </a:t>
            </a:r>
          </a:p>
          <a:p>
            <a:pPr marL="0" indent="0">
              <a:buNone/>
            </a:pPr>
            <a:r>
              <a:rPr lang="en-US" dirty="0"/>
              <a:t>Well managed and active committees are absolutely essential for a Lodge to succeed.</a:t>
            </a:r>
          </a:p>
          <a:p>
            <a:endParaRPr lang="en-US" dirty="0"/>
          </a:p>
          <a:p>
            <a:pPr lvl="1"/>
            <a:endParaRPr lang="en-US" dirty="0"/>
          </a:p>
        </p:txBody>
      </p:sp>
      <p:sp>
        <p:nvSpPr>
          <p:cNvPr id="3" name="Date Placeholder 2"/>
          <p:cNvSpPr>
            <a:spLocks noGrp="1"/>
          </p:cNvSpPr>
          <p:nvPr>
            <p:ph type="dt" sz="half" idx="10"/>
          </p:nvPr>
        </p:nvSpPr>
        <p:spPr/>
        <p:txBody>
          <a:bodyPr/>
          <a:lstStyle/>
          <a:p>
            <a:fld id="{3D97CC18-29E9-4628-B509-E5AA19C2EE3C}"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2</a:t>
            </a:fld>
            <a:endParaRPr lang="en-US">
              <a:solidFill>
                <a:prstClr val="white">
                  <a:shade val="50000"/>
                </a:prstClr>
              </a:solidFill>
              <a:latin typeface="Book Antiqua"/>
            </a:endParaRPr>
          </a:p>
        </p:txBody>
      </p:sp>
    </p:spTree>
    <p:extLst>
      <p:ext uri="{BB962C8B-B14F-4D97-AF65-F5344CB8AC3E}">
        <p14:creationId xmlns:p14="http://schemas.microsoft.com/office/powerpoint/2010/main" val="320250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Committees</a:t>
            </a:r>
          </a:p>
        </p:txBody>
      </p:sp>
      <p:sp>
        <p:nvSpPr>
          <p:cNvPr id="2" name="Content Placeholder 1"/>
          <p:cNvSpPr>
            <a:spLocks noGrp="1"/>
          </p:cNvSpPr>
          <p:nvPr>
            <p:ph idx="1"/>
          </p:nvPr>
        </p:nvSpPr>
        <p:spPr>
          <a:xfrm>
            <a:off x="1981200" y="1524000"/>
            <a:ext cx="8229600" cy="4709160"/>
          </a:xfrm>
        </p:spPr>
        <p:txBody>
          <a:bodyPr>
            <a:normAutofit/>
          </a:bodyPr>
          <a:lstStyle/>
          <a:p>
            <a:pPr marL="137160" indent="0">
              <a:buNone/>
            </a:pPr>
            <a:r>
              <a:rPr lang="en-US" dirty="0"/>
              <a:t>Committees are:</a:t>
            </a:r>
          </a:p>
          <a:p>
            <a:r>
              <a:rPr lang="en-US" dirty="0"/>
              <a:t>Appointed by the Exalted Ruler</a:t>
            </a:r>
          </a:p>
          <a:p>
            <a:pPr lvl="1"/>
            <a:r>
              <a:rPr lang="en-US" dirty="0"/>
              <a:t>The Exalted Ruler has exclusive right to appoint all committees of the Lodge and to designate the Chair thereof.</a:t>
            </a:r>
          </a:p>
          <a:p>
            <a:pPr lvl="1"/>
            <a:r>
              <a:rPr lang="en-US" dirty="0"/>
              <a:t>Committee members serve at the pleasure of the Exalted Ruler and he/she can remove them at any time, with or without cause.</a:t>
            </a:r>
          </a:p>
          <a:p>
            <a:r>
              <a:rPr lang="en-US" dirty="0"/>
              <a:t>Are at all time subject to the direction and control of the Lodge</a:t>
            </a:r>
          </a:p>
          <a:p>
            <a:endParaRPr lang="en-US" dirty="0"/>
          </a:p>
          <a:p>
            <a:pPr lvl="1"/>
            <a:endParaRPr lang="en-US" dirty="0"/>
          </a:p>
        </p:txBody>
      </p:sp>
      <p:sp>
        <p:nvSpPr>
          <p:cNvPr id="3" name="Date Placeholder 2"/>
          <p:cNvSpPr>
            <a:spLocks noGrp="1"/>
          </p:cNvSpPr>
          <p:nvPr>
            <p:ph type="dt" sz="half" idx="10"/>
          </p:nvPr>
        </p:nvSpPr>
        <p:spPr/>
        <p:txBody>
          <a:bodyPr/>
          <a:lstStyle/>
          <a:p>
            <a:fld id="{3D97CC18-29E9-4628-B509-E5AA19C2EE3C}"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3</a:t>
            </a:fld>
            <a:endParaRPr lang="en-US">
              <a:solidFill>
                <a:prstClr val="white">
                  <a:shade val="50000"/>
                </a:prstClr>
              </a:solidFill>
              <a:latin typeface="Book Antiqua"/>
            </a:endParaRPr>
          </a:p>
        </p:txBody>
      </p:sp>
    </p:spTree>
    <p:extLst>
      <p:ext uri="{BB962C8B-B14F-4D97-AF65-F5344CB8AC3E}">
        <p14:creationId xmlns:p14="http://schemas.microsoft.com/office/powerpoint/2010/main" val="183523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Committees</a:t>
            </a:r>
          </a:p>
        </p:txBody>
      </p:sp>
      <p:sp>
        <p:nvSpPr>
          <p:cNvPr id="2" name="Content Placeholder 1"/>
          <p:cNvSpPr>
            <a:spLocks noGrp="1"/>
          </p:cNvSpPr>
          <p:nvPr>
            <p:ph idx="1"/>
          </p:nvPr>
        </p:nvSpPr>
        <p:spPr/>
        <p:txBody>
          <a:bodyPr>
            <a:normAutofit/>
          </a:bodyPr>
          <a:lstStyle/>
          <a:p>
            <a:r>
              <a:rPr lang="en-US" sz="2800" dirty="0"/>
              <a:t>Can call for records necessary to the committee function</a:t>
            </a:r>
          </a:p>
          <a:p>
            <a:pPr lvl="1"/>
            <a:r>
              <a:rPr lang="en-US" sz="2600" dirty="0"/>
              <a:t>Every committee may request books, documents, papers or other such articles as it may deem necessary. Lodge members in possession or control of such articles must comply with the summons to appear and produce such records as requested by a committee.</a:t>
            </a:r>
          </a:p>
          <a:p>
            <a:r>
              <a:rPr lang="en-US" sz="2800" dirty="0"/>
              <a:t>Cannot expend funds without the approval of the Lodge</a:t>
            </a:r>
          </a:p>
          <a:p>
            <a:pPr lvl="1"/>
            <a:r>
              <a:rPr lang="en-US" sz="2800" dirty="0"/>
              <a:t>Appropriations set forth in the budget do not authorize expenditure of funds until the Lodge passes a specific motion authorizing same.</a:t>
            </a:r>
          </a:p>
        </p:txBody>
      </p:sp>
      <p:sp>
        <p:nvSpPr>
          <p:cNvPr id="3" name="Date Placeholder 2"/>
          <p:cNvSpPr>
            <a:spLocks noGrp="1"/>
          </p:cNvSpPr>
          <p:nvPr>
            <p:ph type="dt" sz="half" idx="10"/>
          </p:nvPr>
        </p:nvSpPr>
        <p:spPr/>
        <p:txBody>
          <a:bodyPr/>
          <a:lstStyle/>
          <a:p>
            <a:fld id="{3D97CC18-29E9-4628-B509-E5AA19C2EE3C}"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4</a:t>
            </a:fld>
            <a:endParaRPr lang="en-US">
              <a:solidFill>
                <a:prstClr val="white">
                  <a:shade val="50000"/>
                </a:prstClr>
              </a:solidFill>
              <a:latin typeface="Book Antiqua"/>
            </a:endParaRPr>
          </a:p>
        </p:txBody>
      </p:sp>
    </p:spTree>
    <p:extLst>
      <p:ext uri="{BB962C8B-B14F-4D97-AF65-F5344CB8AC3E}">
        <p14:creationId xmlns:p14="http://schemas.microsoft.com/office/powerpoint/2010/main" val="354349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Statutory Committees</a:t>
            </a:r>
          </a:p>
        </p:txBody>
      </p:sp>
      <p:sp>
        <p:nvSpPr>
          <p:cNvPr id="2" name="Content Placeholder 1"/>
          <p:cNvSpPr>
            <a:spLocks noGrp="1"/>
          </p:cNvSpPr>
          <p:nvPr>
            <p:ph idx="1"/>
          </p:nvPr>
        </p:nvSpPr>
        <p:spPr/>
        <p:txBody>
          <a:bodyPr>
            <a:normAutofit lnSpcReduction="10000"/>
          </a:bodyPr>
          <a:lstStyle/>
          <a:p>
            <a:pPr marL="137160" indent="0">
              <a:buNone/>
            </a:pPr>
            <a:r>
              <a:rPr lang="en-US" sz="2800" dirty="0"/>
              <a:t>Grand Lodge Statutes require the Lodge to have the following four committees (13.020):</a:t>
            </a:r>
          </a:p>
          <a:p>
            <a:pPr marL="651510" indent="-514350">
              <a:buFont typeface="+mj-lt"/>
              <a:buAutoNum type="arabicPeriod"/>
            </a:pPr>
            <a:r>
              <a:rPr lang="en-US" sz="2800" dirty="0"/>
              <a:t>Auditing and Accounting</a:t>
            </a:r>
          </a:p>
          <a:p>
            <a:pPr marL="651510" indent="-514350">
              <a:buFont typeface="+mj-lt"/>
              <a:buAutoNum type="arabicPeriod"/>
            </a:pPr>
            <a:r>
              <a:rPr lang="en-US" sz="2800" dirty="0"/>
              <a:t>Activities (also known as Social and Community Welfare)</a:t>
            </a:r>
          </a:p>
          <a:p>
            <a:pPr marL="651510" indent="-514350">
              <a:buFont typeface="+mj-lt"/>
              <a:buAutoNum type="arabicPeriod"/>
            </a:pPr>
            <a:r>
              <a:rPr lang="en-US" sz="2800" dirty="0"/>
              <a:t>Public Relations</a:t>
            </a:r>
          </a:p>
          <a:p>
            <a:pPr marL="651510" indent="-514350">
              <a:buFont typeface="+mj-lt"/>
              <a:buAutoNum type="arabicPeriod"/>
            </a:pPr>
            <a:r>
              <a:rPr lang="en-US" sz="2800" dirty="0"/>
              <a:t>Fraternal</a:t>
            </a:r>
          </a:p>
          <a:p>
            <a:pPr marL="137160" indent="0">
              <a:buNone/>
            </a:pPr>
            <a:endParaRPr lang="en-US" sz="2800" dirty="0"/>
          </a:p>
          <a:p>
            <a:pPr marL="137160" indent="0">
              <a:buNone/>
            </a:pPr>
            <a:r>
              <a:rPr lang="en-US" sz="2800" dirty="0"/>
              <a:t>Each committee must have no fewer than three Members, who shall be appointed by the Exalted Ruler at the first meeting after his/her installation</a:t>
            </a:r>
          </a:p>
        </p:txBody>
      </p:sp>
      <p:sp>
        <p:nvSpPr>
          <p:cNvPr id="3" name="Date Placeholder 2"/>
          <p:cNvSpPr>
            <a:spLocks noGrp="1"/>
          </p:cNvSpPr>
          <p:nvPr>
            <p:ph type="dt" sz="half" idx="10"/>
          </p:nvPr>
        </p:nvSpPr>
        <p:spPr/>
        <p:txBody>
          <a:bodyPr/>
          <a:lstStyle/>
          <a:p>
            <a:fld id="{3D97CC18-29E9-4628-B509-E5AA19C2EE3C}"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5</a:t>
            </a:fld>
            <a:endParaRPr lang="en-US">
              <a:solidFill>
                <a:prstClr val="white">
                  <a:shade val="50000"/>
                </a:prstClr>
              </a:solidFill>
              <a:latin typeface="Book Antiqua"/>
            </a:endParaRPr>
          </a:p>
        </p:txBody>
      </p:sp>
    </p:spTree>
    <p:extLst>
      <p:ext uri="{BB962C8B-B14F-4D97-AF65-F5344CB8AC3E}">
        <p14:creationId xmlns:p14="http://schemas.microsoft.com/office/powerpoint/2010/main" val="3646848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Statutory Committees</a:t>
            </a:r>
          </a:p>
        </p:txBody>
      </p:sp>
      <p:sp>
        <p:nvSpPr>
          <p:cNvPr id="2" name="Content Placeholder 1"/>
          <p:cNvSpPr>
            <a:spLocks noGrp="1"/>
          </p:cNvSpPr>
          <p:nvPr>
            <p:ph idx="1"/>
          </p:nvPr>
        </p:nvSpPr>
        <p:spPr/>
        <p:txBody>
          <a:bodyPr>
            <a:normAutofit/>
          </a:bodyPr>
          <a:lstStyle/>
          <a:p>
            <a:pPr marL="137160" indent="0">
              <a:buNone/>
            </a:pPr>
            <a:r>
              <a:rPr lang="en-US" sz="2800" dirty="0"/>
              <a:t>Most Lodges have many more than the four required, but most of them are actually subcommittees of one of the four Statutory committees. Special committees may be appointed for special purposes as the Lodge may direct (13.020).</a:t>
            </a:r>
          </a:p>
          <a:p>
            <a:pPr marL="137160" indent="0">
              <a:buNone/>
            </a:pPr>
            <a:endParaRPr lang="en-US" sz="2800" dirty="0"/>
          </a:p>
          <a:p>
            <a:pPr marL="137160" indent="0">
              <a:buNone/>
            </a:pPr>
            <a:r>
              <a:rPr lang="en-US" sz="2800" dirty="0"/>
              <a:t>Let’s take a look at the big four…</a:t>
            </a:r>
          </a:p>
        </p:txBody>
      </p:sp>
      <p:sp>
        <p:nvSpPr>
          <p:cNvPr id="3" name="Date Placeholder 2"/>
          <p:cNvSpPr>
            <a:spLocks noGrp="1"/>
          </p:cNvSpPr>
          <p:nvPr>
            <p:ph type="dt" sz="half" idx="10"/>
          </p:nvPr>
        </p:nvSpPr>
        <p:spPr/>
        <p:txBody>
          <a:bodyPr/>
          <a:lstStyle/>
          <a:p>
            <a:fld id="{3D97CC18-29E9-4628-B509-E5AA19C2EE3C}"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6</a:t>
            </a:fld>
            <a:endParaRPr lang="en-US">
              <a:solidFill>
                <a:prstClr val="white">
                  <a:shade val="50000"/>
                </a:prstClr>
              </a:solidFill>
              <a:latin typeface="Book Antiqua"/>
            </a:endParaRPr>
          </a:p>
        </p:txBody>
      </p:sp>
    </p:spTree>
    <p:extLst>
      <p:ext uri="{BB962C8B-B14F-4D97-AF65-F5344CB8AC3E}">
        <p14:creationId xmlns:p14="http://schemas.microsoft.com/office/powerpoint/2010/main" val="17786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Auditing and Accounting Committee</a:t>
            </a:r>
            <a:br>
              <a:rPr lang="en-US" dirty="0"/>
            </a:br>
            <a:r>
              <a:rPr lang="en-US" dirty="0"/>
              <a:t>GLS 13.040</a:t>
            </a:r>
          </a:p>
        </p:txBody>
      </p:sp>
      <p:sp>
        <p:nvSpPr>
          <p:cNvPr id="2" name="Content Placeholder 1"/>
          <p:cNvSpPr>
            <a:spLocks noGrp="1"/>
          </p:cNvSpPr>
          <p:nvPr>
            <p:ph idx="1"/>
          </p:nvPr>
        </p:nvSpPr>
        <p:spPr/>
        <p:txBody>
          <a:bodyPr>
            <a:normAutofit lnSpcReduction="10000"/>
          </a:bodyPr>
          <a:lstStyle/>
          <a:p>
            <a:pPr marL="137160" indent="0">
              <a:buNone/>
            </a:pPr>
            <a:r>
              <a:rPr lang="en-US" sz="2800" dirty="0"/>
              <a:t>The Auditing and Accounting Committee is responsible for:</a:t>
            </a:r>
          </a:p>
          <a:p>
            <a:pPr marL="651510" indent="-514350">
              <a:buFont typeface="+mj-lt"/>
              <a:buAutoNum type="arabicPeriod"/>
            </a:pPr>
            <a:r>
              <a:rPr lang="en-US" sz="2800" dirty="0"/>
              <a:t>Preparation of the Annual Financial Report, including:</a:t>
            </a:r>
          </a:p>
          <a:p>
            <a:pPr marL="971550" lvl="1" indent="-514350">
              <a:buFont typeface="+mj-lt"/>
              <a:buAutoNum type="arabicPeriod"/>
            </a:pPr>
            <a:r>
              <a:rPr lang="en-US" sz="2600" dirty="0"/>
              <a:t>Engaging an accountant</a:t>
            </a:r>
          </a:p>
          <a:p>
            <a:pPr marL="971550" lvl="1" indent="-514350">
              <a:buFont typeface="+mj-lt"/>
              <a:buAutoNum type="arabicPeriod"/>
            </a:pPr>
            <a:r>
              <a:rPr lang="en-US" sz="2600" dirty="0"/>
              <a:t>Providing the appropriate Grand Lodge forms to the Accountant</a:t>
            </a:r>
          </a:p>
          <a:p>
            <a:pPr marL="971550" lvl="1" indent="-514350">
              <a:buFont typeface="+mj-lt"/>
              <a:buAutoNum type="arabicPeriod"/>
            </a:pPr>
            <a:r>
              <a:rPr lang="en-US" sz="2600" dirty="0"/>
              <a:t>Delivery of the accountant’s report to the Lodge by June 15</a:t>
            </a:r>
            <a:r>
              <a:rPr lang="en-US" sz="2600" baseline="30000" dirty="0"/>
              <a:t>th</a:t>
            </a:r>
            <a:endParaRPr lang="en-US" sz="2600" dirty="0"/>
          </a:p>
          <a:p>
            <a:pPr marL="971550" lvl="1" indent="-514350">
              <a:buFont typeface="+mj-lt"/>
              <a:buAutoNum type="arabicPeriod"/>
            </a:pPr>
            <a:r>
              <a:rPr lang="en-US" sz="2600" dirty="0"/>
              <a:t>Submission of the report to all Grand Lodge parties</a:t>
            </a:r>
          </a:p>
          <a:p>
            <a:pPr marL="651510" indent="-514350">
              <a:buFont typeface="+mj-lt"/>
              <a:buAutoNum type="arabicPeriod"/>
            </a:pPr>
            <a:r>
              <a:rPr lang="en-US" sz="2800" dirty="0"/>
              <a:t>Oversight of the financial operations of the Lodge</a:t>
            </a:r>
          </a:p>
          <a:p>
            <a:pPr marL="457200" lvl="1" indent="0">
              <a:buNone/>
            </a:pPr>
            <a:endParaRPr lang="en-US" sz="2600" dirty="0"/>
          </a:p>
          <a:p>
            <a:pPr marL="457200" lvl="1" indent="0">
              <a:buNone/>
            </a:pPr>
            <a:r>
              <a:rPr lang="en-US" sz="2600" dirty="0"/>
              <a:t>Note that no Lodge Secretary, Treasurer, or Director (on either Board) may serve as a member of this committee</a:t>
            </a:r>
          </a:p>
        </p:txBody>
      </p:sp>
      <p:sp>
        <p:nvSpPr>
          <p:cNvPr id="3" name="Date Placeholder 2"/>
          <p:cNvSpPr>
            <a:spLocks noGrp="1"/>
          </p:cNvSpPr>
          <p:nvPr>
            <p:ph type="dt" sz="half" idx="10"/>
          </p:nvPr>
        </p:nvSpPr>
        <p:spPr/>
        <p:txBody>
          <a:bodyPr/>
          <a:lstStyle/>
          <a:p>
            <a:fld id="{3D97CC18-29E9-4628-B509-E5AA19C2EE3C}"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7</a:t>
            </a:fld>
            <a:endParaRPr lang="en-US">
              <a:solidFill>
                <a:prstClr val="white">
                  <a:shade val="50000"/>
                </a:prstClr>
              </a:solidFill>
              <a:latin typeface="Book Antiqua"/>
            </a:endParaRPr>
          </a:p>
        </p:txBody>
      </p:sp>
    </p:spTree>
    <p:extLst>
      <p:ext uri="{BB962C8B-B14F-4D97-AF65-F5344CB8AC3E}">
        <p14:creationId xmlns:p14="http://schemas.microsoft.com/office/powerpoint/2010/main" val="3234029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Activities Committee</a:t>
            </a:r>
            <a:br>
              <a:rPr lang="en-US" dirty="0"/>
            </a:br>
            <a:r>
              <a:rPr lang="en-US" dirty="0"/>
              <a:t>GLS 13.021</a:t>
            </a:r>
          </a:p>
        </p:txBody>
      </p:sp>
      <p:sp>
        <p:nvSpPr>
          <p:cNvPr id="2" name="Content Placeholder 1"/>
          <p:cNvSpPr>
            <a:spLocks noGrp="1"/>
          </p:cNvSpPr>
          <p:nvPr>
            <p:ph idx="1"/>
          </p:nvPr>
        </p:nvSpPr>
        <p:spPr/>
        <p:txBody>
          <a:bodyPr>
            <a:normAutofit lnSpcReduction="10000"/>
          </a:bodyPr>
          <a:lstStyle/>
          <a:p>
            <a:pPr marL="137160" indent="0">
              <a:buNone/>
            </a:pPr>
            <a:r>
              <a:rPr lang="en-US" sz="2800" dirty="0"/>
              <a:t>The Activities Committee oversees the following:</a:t>
            </a:r>
          </a:p>
          <a:p>
            <a:pPr marL="651510" indent="-514350">
              <a:buFont typeface="+mj-lt"/>
              <a:buAutoNum type="arabicPeriod"/>
            </a:pPr>
            <a:r>
              <a:rPr lang="en-US" sz="2800" dirty="0"/>
              <a:t>Drug Awareness Program</a:t>
            </a:r>
          </a:p>
          <a:p>
            <a:pPr marL="651510" indent="-514350">
              <a:buFont typeface="+mj-lt"/>
              <a:buAutoNum type="arabicPeriod"/>
            </a:pPr>
            <a:r>
              <a:rPr lang="en-US" sz="2800" dirty="0"/>
              <a:t>Hoop Shoot Program</a:t>
            </a:r>
          </a:p>
          <a:p>
            <a:pPr marL="651510" indent="-514350">
              <a:buFont typeface="+mj-lt"/>
              <a:buAutoNum type="arabicPeriod"/>
            </a:pPr>
            <a:r>
              <a:rPr lang="en-US" sz="2800" dirty="0"/>
              <a:t>Youth Activities</a:t>
            </a:r>
          </a:p>
          <a:p>
            <a:pPr marL="651510" indent="-514350">
              <a:buFont typeface="+mj-lt"/>
              <a:buAutoNum type="arabicPeriod"/>
            </a:pPr>
            <a:r>
              <a:rPr lang="en-US" sz="2800" dirty="0"/>
              <a:t>All matters pertaining to Lodge activities of civic, social, and community interest</a:t>
            </a:r>
          </a:p>
          <a:p>
            <a:pPr marL="137160" indent="0">
              <a:buNone/>
            </a:pPr>
            <a:endParaRPr lang="en-US" sz="2800" dirty="0"/>
          </a:p>
          <a:p>
            <a:pPr marL="137160" indent="0">
              <a:buNone/>
            </a:pPr>
            <a:r>
              <a:rPr lang="en-US" sz="2800" dirty="0"/>
              <a:t>This Committee also recommends approval or denial  for all charitable donations made to non-members ( GLS 13.010 Opinion 2). This is required prior to a Lodge vote on the request.</a:t>
            </a:r>
          </a:p>
        </p:txBody>
      </p:sp>
      <p:sp>
        <p:nvSpPr>
          <p:cNvPr id="3" name="Date Placeholder 2"/>
          <p:cNvSpPr>
            <a:spLocks noGrp="1"/>
          </p:cNvSpPr>
          <p:nvPr>
            <p:ph type="dt" sz="half" idx="10"/>
          </p:nvPr>
        </p:nvSpPr>
        <p:spPr/>
        <p:txBody>
          <a:bodyPr/>
          <a:lstStyle/>
          <a:p>
            <a:fld id="{3D97CC18-29E9-4628-B509-E5AA19C2EE3C}"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8</a:t>
            </a:fld>
            <a:endParaRPr lang="en-US">
              <a:solidFill>
                <a:prstClr val="white">
                  <a:shade val="50000"/>
                </a:prstClr>
              </a:solidFill>
              <a:latin typeface="Book Antiqua"/>
            </a:endParaRPr>
          </a:p>
        </p:txBody>
      </p:sp>
    </p:spTree>
    <p:extLst>
      <p:ext uri="{BB962C8B-B14F-4D97-AF65-F5344CB8AC3E}">
        <p14:creationId xmlns:p14="http://schemas.microsoft.com/office/powerpoint/2010/main" val="519532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Public Relations Committee</a:t>
            </a:r>
            <a:br>
              <a:rPr lang="en-US" dirty="0"/>
            </a:br>
            <a:r>
              <a:rPr lang="en-US" dirty="0"/>
              <a:t>GLS 13.024</a:t>
            </a:r>
          </a:p>
        </p:txBody>
      </p:sp>
      <p:sp>
        <p:nvSpPr>
          <p:cNvPr id="2" name="Content Placeholder 1"/>
          <p:cNvSpPr>
            <a:spLocks noGrp="1"/>
          </p:cNvSpPr>
          <p:nvPr>
            <p:ph idx="1"/>
          </p:nvPr>
        </p:nvSpPr>
        <p:spPr/>
        <p:txBody>
          <a:bodyPr>
            <a:normAutofit/>
          </a:bodyPr>
          <a:lstStyle/>
          <a:p>
            <a:pPr marL="137160" indent="0">
              <a:buNone/>
            </a:pPr>
            <a:r>
              <a:rPr lang="en-US" sz="2800" dirty="0" err="1"/>
              <a:t>Vsry</a:t>
            </a:r>
            <a:r>
              <a:rPr lang="en-US" sz="2800" dirty="0"/>
              <a:t> simply, this Committee publicizes the charitable and patriotic work performed by the Lodge. This Committee works through the NMEA Public Relations Committee for widespread publication, and local media for local community coverage.</a:t>
            </a:r>
          </a:p>
          <a:p>
            <a:pPr marL="137160" indent="0">
              <a:buNone/>
            </a:pPr>
            <a:endParaRPr lang="en-US" sz="2800" dirty="0"/>
          </a:p>
          <a:p>
            <a:pPr marL="137160" indent="0">
              <a:buNone/>
            </a:pPr>
            <a:r>
              <a:rPr lang="en-US" sz="2800" dirty="0"/>
              <a:t>The Committee should also oversee any social media presence maintained by the Lodge</a:t>
            </a:r>
          </a:p>
        </p:txBody>
      </p:sp>
      <p:sp>
        <p:nvSpPr>
          <p:cNvPr id="3" name="Date Placeholder 2"/>
          <p:cNvSpPr>
            <a:spLocks noGrp="1"/>
          </p:cNvSpPr>
          <p:nvPr>
            <p:ph type="dt" sz="half" idx="10"/>
          </p:nvPr>
        </p:nvSpPr>
        <p:spPr/>
        <p:txBody>
          <a:bodyPr/>
          <a:lstStyle/>
          <a:p>
            <a:fld id="{3D97CC18-29E9-4628-B509-E5AA19C2EE3C}" type="datetime1">
              <a:rPr lang="en-US">
                <a:solidFill>
                  <a:prstClr val="white">
                    <a:shade val="50000"/>
                  </a:prstClr>
                </a:solidFill>
                <a:latin typeface="Book Antiqua"/>
              </a:rPr>
              <a:pPr/>
              <a:t>9/26/2018</a:t>
            </a:fld>
            <a:endParaRPr lang="en-US">
              <a:solidFill>
                <a:prstClr val="white">
                  <a:shade val="50000"/>
                </a:prstClr>
              </a:solidFill>
              <a:latin typeface="Book Antiqua"/>
            </a:endParaRPr>
          </a:p>
        </p:txBody>
      </p:sp>
      <p:sp>
        <p:nvSpPr>
          <p:cNvPr id="5" name="Footer Placeholder 4"/>
          <p:cNvSpPr>
            <a:spLocks noGrp="1"/>
          </p:cNvSpPr>
          <p:nvPr>
            <p:ph type="ftr" sz="quarter" idx="11"/>
          </p:nvPr>
        </p:nvSpPr>
        <p:spPr/>
        <p:txBody>
          <a:bodyPr/>
          <a:lstStyle/>
          <a:p>
            <a:r>
              <a:rPr lang="en-US">
                <a:solidFill>
                  <a:prstClr val="white">
                    <a:shade val="50000"/>
                  </a:prstClr>
                </a:solidFill>
                <a:latin typeface="Book Antiqua"/>
              </a:rPr>
              <a:t>New Mexico Elks Association</a:t>
            </a:r>
            <a:endParaRPr lang="en-US" dirty="0">
              <a:solidFill>
                <a:prstClr val="white">
                  <a:shade val="50000"/>
                </a:prstClr>
              </a:solidFill>
              <a:latin typeface="Book Antiqua"/>
            </a:endParaRPr>
          </a:p>
        </p:txBody>
      </p:sp>
      <p:sp>
        <p:nvSpPr>
          <p:cNvPr id="4" name="Slide Number Placeholder 3"/>
          <p:cNvSpPr>
            <a:spLocks noGrp="1"/>
          </p:cNvSpPr>
          <p:nvPr>
            <p:ph type="sldNum" sz="quarter" idx="12"/>
          </p:nvPr>
        </p:nvSpPr>
        <p:spPr/>
        <p:txBody>
          <a:bodyPr/>
          <a:lstStyle/>
          <a:p>
            <a:fld id="{F0090D74-6D5D-4D9B-BDCA-314F9F1A5CD2}" type="slidenum">
              <a:rPr lang="en-US">
                <a:solidFill>
                  <a:prstClr val="white">
                    <a:shade val="50000"/>
                  </a:prstClr>
                </a:solidFill>
                <a:latin typeface="Book Antiqua"/>
              </a:rPr>
              <a:pPr/>
              <a:t>9</a:t>
            </a:fld>
            <a:endParaRPr lang="en-US">
              <a:solidFill>
                <a:prstClr val="white">
                  <a:shade val="50000"/>
                </a:prstClr>
              </a:solidFill>
              <a:latin typeface="Book Antiqua"/>
            </a:endParaRPr>
          </a:p>
        </p:txBody>
      </p:sp>
    </p:spTree>
    <p:extLst>
      <p:ext uri="{BB962C8B-B14F-4D97-AF65-F5344CB8AC3E}">
        <p14:creationId xmlns:p14="http://schemas.microsoft.com/office/powerpoint/2010/main" val="696632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1306</Words>
  <Application>Microsoft Office PowerPoint</Application>
  <PresentationFormat>Widescreen</PresentationFormat>
  <Paragraphs>199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Book Antiqua</vt:lpstr>
      <vt:lpstr>Lucida Sans</vt:lpstr>
      <vt:lpstr>Wingdings</vt:lpstr>
      <vt:lpstr>Wingdings 2</vt:lpstr>
      <vt:lpstr>Wingdings 3</vt:lpstr>
      <vt:lpstr>Apex</vt:lpstr>
      <vt:lpstr>Committees</vt:lpstr>
      <vt:lpstr>Committees</vt:lpstr>
      <vt:lpstr>Committees</vt:lpstr>
      <vt:lpstr>Committees</vt:lpstr>
      <vt:lpstr>Statutory Committees</vt:lpstr>
      <vt:lpstr>Statutory Committees</vt:lpstr>
      <vt:lpstr>Auditing and Accounting Committee GLS 13.040</vt:lpstr>
      <vt:lpstr>Activities Committee GLS 13.021</vt:lpstr>
      <vt:lpstr>Public Relations Committee GLS 13.024</vt:lpstr>
      <vt:lpstr>Fraternal Committee GLS 13.022</vt:lpstr>
      <vt:lpstr>Fraternal Committee GLS 13.022</vt:lpstr>
      <vt:lpstr> Standing Relief Committee GLS 13.010</vt:lpstr>
      <vt:lpstr>Additional Committees</vt:lpstr>
      <vt:lpstr>Committee Chairs</vt:lpstr>
      <vt:lpstr>Committee Chairs</vt:lpstr>
      <vt:lpstr>Committee Chairs</vt:lpstr>
      <vt:lpstr>Successful Committes</vt:lpstr>
      <vt:lpstr>Committee Tools</vt:lpstr>
      <vt:lpstr>Committee Tools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Gerth</dc:creator>
  <cp:lastModifiedBy>Dan Gerth</cp:lastModifiedBy>
  <cp:revision>12</cp:revision>
  <dcterms:created xsi:type="dcterms:W3CDTF">2017-01-21T01:00:14Z</dcterms:created>
  <dcterms:modified xsi:type="dcterms:W3CDTF">2018-09-26T21:34:43Z</dcterms:modified>
</cp:coreProperties>
</file>