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7"/>
  </p:notesMasterIdLst>
  <p:sldIdLst>
    <p:sldId id="377" r:id="rId2"/>
    <p:sldId id="257" r:id="rId3"/>
    <p:sldId id="319" r:id="rId4"/>
    <p:sldId id="320" r:id="rId5"/>
    <p:sldId id="324" r:id="rId6"/>
    <p:sldId id="325" r:id="rId7"/>
    <p:sldId id="328" r:id="rId8"/>
    <p:sldId id="329" r:id="rId9"/>
    <p:sldId id="327"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23" r:id="rId66"/>
    <p:sldId id="326" r:id="rId67"/>
    <p:sldId id="330" r:id="rId68"/>
    <p:sldId id="321" r:id="rId69"/>
    <p:sldId id="331" r:id="rId70"/>
    <p:sldId id="322" r:id="rId71"/>
    <p:sldId id="332" r:id="rId72"/>
    <p:sldId id="333" r:id="rId73"/>
    <p:sldId id="334" r:id="rId74"/>
    <p:sldId id="335" r:id="rId75"/>
    <p:sldId id="336" r:id="rId76"/>
    <p:sldId id="337" r:id="rId77"/>
    <p:sldId id="339" r:id="rId78"/>
    <p:sldId id="338"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10" y="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B0CD1-6B65-4D82-99C5-D8EF2323074A}" type="datetimeFigureOut">
              <a:rPr lang="en-US" smtClean="0"/>
              <a:t>9/30/2018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9BA81-87D6-4786-A06E-272ADF961B9A}" type="slidenum">
              <a:rPr lang="en-US" smtClean="0"/>
              <a:t>‹#›</a:t>
            </a:fld>
            <a:endParaRPr lang="en-US"/>
          </a:p>
        </p:txBody>
      </p:sp>
    </p:spTree>
    <p:extLst>
      <p:ext uri="{BB962C8B-B14F-4D97-AF65-F5344CB8AC3E}">
        <p14:creationId xmlns:p14="http://schemas.microsoft.com/office/powerpoint/2010/main" val="1545469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5A9E02-CB67-40EE-862F-715A1F538F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2143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7A6F9A6A-EADD-40D3-A257-148B1BDF998E}" type="datetime1">
              <a:rPr lang="en-US" smtClean="0"/>
              <a:t>9/30/2018</a:t>
            </a:fld>
            <a:endParaRPr lang="en-US" dirty="0"/>
          </a:p>
        </p:txBody>
      </p:sp>
      <p:sp>
        <p:nvSpPr>
          <p:cNvPr id="17" name="Footer Placeholder 16"/>
          <p:cNvSpPr>
            <a:spLocks noGrp="1"/>
          </p:cNvSpPr>
          <p:nvPr>
            <p:ph type="ftr" sz="quarter" idx="11"/>
          </p:nvPr>
        </p:nvSpPr>
        <p:spPr/>
        <p:txBody>
          <a:bodyPr/>
          <a:lstStyle/>
          <a:p>
            <a:r>
              <a:rPr lang="en-US"/>
              <a:t>New Mexico Elks Association</a:t>
            </a:r>
            <a:endParaRPr lang="en-US" dirty="0"/>
          </a:p>
        </p:txBody>
      </p:sp>
      <p:sp>
        <p:nvSpPr>
          <p:cNvPr id="29" name="Slide Number Placeholder 28"/>
          <p:cNvSpPr>
            <a:spLocks noGrp="1"/>
          </p:cNvSpPr>
          <p:nvPr>
            <p:ph type="sldNum" sz="quarter" idx="12"/>
          </p:nvPr>
        </p:nvSpPr>
        <p:spPr/>
        <p:txBody>
          <a:bodyPr/>
          <a:lstStyle/>
          <a:p>
            <a:fld id="{F0090D74-6D5D-4D9B-BDCA-314F9F1A5CD2}" type="slidenum">
              <a:rPr lang="en-US" smtClean="0"/>
              <a:t>‹#›</a:t>
            </a:fld>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3468323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4E87BD1-ED92-4D1B-BDD8-AAEA651B839E}" type="datetime1">
              <a:rPr lang="en-US" smtClean="0"/>
              <a:t>9/30/2018</a:t>
            </a:fld>
            <a:endParaRPr lang="en-US"/>
          </a:p>
        </p:txBody>
      </p:sp>
      <p:sp>
        <p:nvSpPr>
          <p:cNvPr id="5" name="Footer Placeholder 4"/>
          <p:cNvSpPr>
            <a:spLocks noGrp="1"/>
          </p:cNvSpPr>
          <p:nvPr>
            <p:ph type="ftr" sz="quarter" idx="11"/>
          </p:nvPr>
        </p:nvSpPr>
        <p:spPr/>
        <p:txBody>
          <a:bodyPr/>
          <a:lstStyle/>
          <a:p>
            <a:r>
              <a:rPr lang="en-US"/>
              <a:t>New Mexico Elks Association</a:t>
            </a:r>
          </a:p>
        </p:txBody>
      </p:sp>
      <p:sp>
        <p:nvSpPr>
          <p:cNvPr id="6" name="Slide Number Placeholder 5"/>
          <p:cNvSpPr>
            <a:spLocks noGrp="1"/>
          </p:cNvSpPr>
          <p:nvPr>
            <p:ph type="sldNum" sz="quarter" idx="12"/>
          </p:nvPr>
        </p:nvSpPr>
        <p:spPr/>
        <p:txBody>
          <a:bodyPr/>
          <a:lstStyle/>
          <a:p>
            <a:fld id="{F0090D74-6D5D-4D9B-BDCA-314F9F1A5CD2}" type="slidenum">
              <a:rPr lang="en-US" smtClean="0"/>
              <a:t>‹#›</a:t>
            </a:fld>
            <a:endParaRPr lang="en-US"/>
          </a:p>
        </p:txBody>
      </p:sp>
    </p:spTree>
    <p:extLst>
      <p:ext uri="{BB962C8B-B14F-4D97-AF65-F5344CB8AC3E}">
        <p14:creationId xmlns:p14="http://schemas.microsoft.com/office/powerpoint/2010/main" val="4103201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5D26757-672C-4E6F-932F-3B4E67CC003D}" type="datetime1">
              <a:rPr lang="en-US" smtClean="0"/>
              <a:t>9/30/2018</a:t>
            </a:fld>
            <a:endParaRPr lang="en-US"/>
          </a:p>
        </p:txBody>
      </p:sp>
      <p:sp>
        <p:nvSpPr>
          <p:cNvPr id="5" name="Footer Placeholder 4"/>
          <p:cNvSpPr>
            <a:spLocks noGrp="1"/>
          </p:cNvSpPr>
          <p:nvPr>
            <p:ph type="ftr" sz="quarter" idx="11"/>
          </p:nvPr>
        </p:nvSpPr>
        <p:spPr/>
        <p:txBody>
          <a:bodyPr/>
          <a:lstStyle/>
          <a:p>
            <a:r>
              <a:rPr lang="en-US"/>
              <a:t>New Mexico Elks Association</a:t>
            </a:r>
          </a:p>
        </p:txBody>
      </p:sp>
      <p:sp>
        <p:nvSpPr>
          <p:cNvPr id="6" name="Slide Number Placeholder 5"/>
          <p:cNvSpPr>
            <a:spLocks noGrp="1"/>
          </p:cNvSpPr>
          <p:nvPr>
            <p:ph type="sldNum" sz="quarter" idx="12"/>
          </p:nvPr>
        </p:nvSpPr>
        <p:spPr/>
        <p:txBody>
          <a:bodyPr/>
          <a:lstStyle/>
          <a:p>
            <a:fld id="{F0090D74-6D5D-4D9B-BDCA-314F9F1A5CD2}" type="slidenum">
              <a:rPr lang="en-US" smtClean="0"/>
              <a:t>‹#›</a:t>
            </a:fld>
            <a:endParaRPr lang="en-US"/>
          </a:p>
        </p:txBody>
      </p:sp>
    </p:spTree>
    <p:extLst>
      <p:ext uri="{BB962C8B-B14F-4D97-AF65-F5344CB8AC3E}">
        <p14:creationId xmlns:p14="http://schemas.microsoft.com/office/powerpoint/2010/main" val="22366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57108"/>
            <a:ext cx="10972800" cy="1143000"/>
          </a:xfrm>
        </p:spPr>
        <p:txBody>
          <a:bodyPr>
            <a:normAutofit/>
          </a:bodyPr>
          <a:lstStyle>
            <a:lvl1pPr>
              <a:defRPr sz="3700"/>
            </a:lvl1pPr>
          </a:lstStyle>
          <a:p>
            <a:r>
              <a:rPr kumimoji="0" lang="en-US" dirty="0"/>
              <a:t>Click to edit Master title style</a:t>
            </a:r>
          </a:p>
        </p:txBody>
      </p:sp>
      <p:sp>
        <p:nvSpPr>
          <p:cNvPr id="3" name="Content Placeholder 2"/>
          <p:cNvSpPr>
            <a:spLocks noGrp="1"/>
          </p:cNvSpPr>
          <p:nvPr>
            <p:ph idx="1"/>
          </p:nvPr>
        </p:nvSpPr>
        <p:spPr/>
        <p:txBody>
          <a:bodyPr/>
          <a:lstStyle>
            <a:lvl1pPr>
              <a:defRPr sz="2600"/>
            </a:lvl1pPr>
            <a:lvl2pPr>
              <a:defRPr sz="2400"/>
            </a:lvl2pPr>
            <a:lvl3pPr>
              <a:defRPr sz="2200"/>
            </a:lvl3pPr>
            <a:lvl4pPr>
              <a:defRPr sz="20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0846340C-AC66-4C9A-893B-73214E020B41}" type="datetime1">
              <a:rPr lang="en-US" smtClean="0"/>
              <a:t>9/30/2018</a:t>
            </a:fld>
            <a:endParaRPr lang="en-US" dirty="0"/>
          </a:p>
        </p:txBody>
      </p:sp>
      <p:sp>
        <p:nvSpPr>
          <p:cNvPr id="5" name="Footer Placeholder 4"/>
          <p:cNvSpPr>
            <a:spLocks noGrp="1"/>
          </p:cNvSpPr>
          <p:nvPr>
            <p:ph type="ftr" sz="quarter" idx="11"/>
          </p:nvPr>
        </p:nvSpPr>
        <p:spPr/>
        <p:txBody>
          <a:bodyPr/>
          <a:lstStyle/>
          <a:p>
            <a:r>
              <a:rPr lang="en-US"/>
              <a:t>New Mexico Elks Association</a:t>
            </a:r>
            <a:endParaRPr lang="en-US" dirty="0"/>
          </a:p>
        </p:txBody>
      </p:sp>
      <p:sp>
        <p:nvSpPr>
          <p:cNvPr id="6" name="Slide Number Placeholder 5"/>
          <p:cNvSpPr>
            <a:spLocks noGrp="1"/>
          </p:cNvSpPr>
          <p:nvPr>
            <p:ph type="sldNum" sz="quarter" idx="12"/>
          </p:nvPr>
        </p:nvSpPr>
        <p:spPr/>
        <p:txBody>
          <a:bodyPr/>
          <a:lstStyle/>
          <a:p>
            <a:fld id="{F0090D74-6D5D-4D9B-BDCA-314F9F1A5CD2}" type="slidenum">
              <a:rPr lang="en-US" smtClean="0"/>
              <a:t>‹#›</a:t>
            </a:fld>
            <a:endParaRPr lang="en-US"/>
          </a:p>
        </p:txBody>
      </p:sp>
      <p:sp>
        <p:nvSpPr>
          <p:cNvPr id="7" name="Rectangle 6"/>
          <p:cNvSpPr/>
          <p:nvPr userDrawn="1"/>
        </p:nvSpPr>
        <p:spPr>
          <a:xfrm>
            <a:off x="711200" y="1474284"/>
            <a:ext cx="107696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47283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lvl1pPr>
          </a:lstStyle>
          <a:p>
            <a:fld id="{46FED24F-6D38-4D93-8083-9DCE04F8DC5F}" type="datetime1">
              <a:rPr lang="en-US" smtClean="0"/>
              <a:t>9/30/2018</a:t>
            </a:fld>
            <a:endParaRPr lang="en-US" dirty="0"/>
          </a:p>
        </p:txBody>
      </p:sp>
      <p:sp>
        <p:nvSpPr>
          <p:cNvPr id="5" name="Footer Placeholder 4"/>
          <p:cNvSpPr>
            <a:spLocks noGrp="1"/>
          </p:cNvSpPr>
          <p:nvPr>
            <p:ph type="ftr" sz="quarter" idx="11"/>
          </p:nvPr>
        </p:nvSpPr>
        <p:spPr/>
        <p:txBody>
          <a:bodyPr/>
          <a:lstStyle/>
          <a:p>
            <a:r>
              <a:rPr lang="en-US"/>
              <a:t>New Mexico Elks Association</a:t>
            </a:r>
            <a:endParaRPr lang="en-US" dirty="0"/>
          </a:p>
        </p:txBody>
      </p:sp>
      <p:sp>
        <p:nvSpPr>
          <p:cNvPr id="6" name="Slide Number Placeholder 5"/>
          <p:cNvSpPr>
            <a:spLocks noGrp="1"/>
          </p:cNvSpPr>
          <p:nvPr>
            <p:ph type="sldNum" sz="quarter" idx="12"/>
          </p:nvPr>
        </p:nvSpPr>
        <p:spPr>
          <a:xfrm>
            <a:off x="10566400" y="6416676"/>
            <a:ext cx="1016000" cy="365125"/>
          </a:xfrm>
        </p:spPr>
        <p:txBody>
          <a:bodyPr/>
          <a:lstStyle/>
          <a:p>
            <a:fld id="{F0090D74-6D5D-4D9B-BDCA-314F9F1A5CD2}" type="slidenum">
              <a:rPr lang="en-US" smtClean="0"/>
              <a:t>‹#›</a:t>
            </a:fld>
            <a:endParaRPr lang="en-US"/>
          </a:p>
        </p:txBody>
      </p:sp>
    </p:spTree>
    <p:extLst>
      <p:ext uri="{BB962C8B-B14F-4D97-AF65-F5344CB8AC3E}">
        <p14:creationId xmlns:p14="http://schemas.microsoft.com/office/powerpoint/2010/main" val="161788800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0"/>
          </p:nvPr>
        </p:nvSpPr>
        <p:spPr/>
        <p:txBody>
          <a:bodyPr/>
          <a:lstStyle/>
          <a:p>
            <a:fld id="{D30BC732-A520-497B-9FCC-554B04822C6B}" type="datetime1">
              <a:rPr lang="en-US" smtClean="0"/>
              <a:t>9/30/2018</a:t>
            </a:fld>
            <a:endParaRPr lang="en-US" dirty="0"/>
          </a:p>
        </p:txBody>
      </p:sp>
      <p:sp>
        <p:nvSpPr>
          <p:cNvPr id="9" name="Footer Placeholder 8"/>
          <p:cNvSpPr>
            <a:spLocks noGrp="1"/>
          </p:cNvSpPr>
          <p:nvPr>
            <p:ph type="ftr" sz="quarter" idx="11"/>
          </p:nvPr>
        </p:nvSpPr>
        <p:spPr/>
        <p:txBody>
          <a:bodyPr/>
          <a:lstStyle/>
          <a:p>
            <a:r>
              <a:rPr lang="en-US"/>
              <a:t>New Mexico Elks Association</a:t>
            </a:r>
            <a:endParaRPr lang="en-US" dirty="0"/>
          </a:p>
        </p:txBody>
      </p:sp>
      <p:sp>
        <p:nvSpPr>
          <p:cNvPr id="10" name="Slide Number Placeholder 9"/>
          <p:cNvSpPr>
            <a:spLocks noGrp="1"/>
          </p:cNvSpPr>
          <p:nvPr>
            <p:ph type="sldNum" sz="quarter" idx="12"/>
          </p:nvPr>
        </p:nvSpPr>
        <p:spPr/>
        <p:txBody>
          <a:bodyPr/>
          <a:lstStyle/>
          <a:p>
            <a:fld id="{F0090D74-6D5D-4D9B-BDCA-314F9F1A5CD2}" type="slidenum">
              <a:rPr lang="en-US" smtClean="0"/>
              <a:t>‹#›</a:t>
            </a:fld>
            <a:endParaRPr lang="en-US"/>
          </a:p>
        </p:txBody>
      </p:sp>
    </p:spTree>
    <p:extLst>
      <p:ext uri="{BB962C8B-B14F-4D97-AF65-F5344CB8AC3E}">
        <p14:creationId xmlns:p14="http://schemas.microsoft.com/office/powerpoint/2010/main" val="99726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ED1D6DD-FD85-45C3-A590-8937B9F033CD}" type="datetime1">
              <a:rPr lang="en-US" smtClean="0"/>
              <a:t>9/30/2018</a:t>
            </a:fld>
            <a:endParaRPr lang="en-US"/>
          </a:p>
        </p:txBody>
      </p:sp>
      <p:sp>
        <p:nvSpPr>
          <p:cNvPr id="8" name="Footer Placeholder 7"/>
          <p:cNvSpPr>
            <a:spLocks noGrp="1"/>
          </p:cNvSpPr>
          <p:nvPr>
            <p:ph type="ftr" sz="quarter" idx="11"/>
          </p:nvPr>
        </p:nvSpPr>
        <p:spPr/>
        <p:txBody>
          <a:bodyPr/>
          <a:lstStyle/>
          <a:p>
            <a:r>
              <a:rPr lang="en-US"/>
              <a:t>New Mexico Elks Association</a:t>
            </a:r>
          </a:p>
        </p:txBody>
      </p:sp>
      <p:sp>
        <p:nvSpPr>
          <p:cNvPr id="9" name="Slide Number Placeholder 8"/>
          <p:cNvSpPr>
            <a:spLocks noGrp="1"/>
          </p:cNvSpPr>
          <p:nvPr>
            <p:ph type="sldNum" sz="quarter" idx="12"/>
          </p:nvPr>
        </p:nvSpPr>
        <p:spPr/>
        <p:txBody>
          <a:bodyPr/>
          <a:lstStyle/>
          <a:p>
            <a:fld id="{F0090D74-6D5D-4D9B-BDCA-314F9F1A5CD2}" type="slidenum">
              <a:rPr lang="en-US" smtClean="0"/>
              <a:t>‹#›</a:t>
            </a:fld>
            <a:endParaRPr lang="en-US"/>
          </a:p>
        </p:txBody>
      </p:sp>
    </p:spTree>
    <p:extLst>
      <p:ext uri="{BB962C8B-B14F-4D97-AF65-F5344CB8AC3E}">
        <p14:creationId xmlns:p14="http://schemas.microsoft.com/office/powerpoint/2010/main" val="2096967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E31B5C9-38F9-45DD-9275-EA3BB735A7A5}" type="datetime1">
              <a:rPr lang="en-US" smtClean="0"/>
              <a:t>9/30/2018</a:t>
            </a:fld>
            <a:endParaRPr lang="en-US"/>
          </a:p>
        </p:txBody>
      </p:sp>
      <p:sp>
        <p:nvSpPr>
          <p:cNvPr id="4" name="Footer Placeholder 3"/>
          <p:cNvSpPr>
            <a:spLocks noGrp="1"/>
          </p:cNvSpPr>
          <p:nvPr>
            <p:ph type="ftr" sz="quarter" idx="11"/>
          </p:nvPr>
        </p:nvSpPr>
        <p:spPr/>
        <p:txBody>
          <a:bodyPr/>
          <a:lstStyle/>
          <a:p>
            <a:r>
              <a:rPr lang="en-US"/>
              <a:t>New Mexico Elks Association</a:t>
            </a:r>
          </a:p>
        </p:txBody>
      </p:sp>
      <p:sp>
        <p:nvSpPr>
          <p:cNvPr id="5" name="Slide Number Placeholder 4"/>
          <p:cNvSpPr>
            <a:spLocks noGrp="1"/>
          </p:cNvSpPr>
          <p:nvPr>
            <p:ph type="sldNum" sz="quarter" idx="12"/>
          </p:nvPr>
        </p:nvSpPr>
        <p:spPr/>
        <p:txBody>
          <a:bodyPr/>
          <a:lstStyle/>
          <a:p>
            <a:fld id="{F0090D74-6D5D-4D9B-BDCA-314F9F1A5CD2}" type="slidenum">
              <a:rPr lang="en-US" smtClean="0"/>
              <a:t>‹#›</a:t>
            </a:fld>
            <a:endParaRPr lang="en-US"/>
          </a:p>
        </p:txBody>
      </p:sp>
    </p:spTree>
    <p:extLst>
      <p:ext uri="{BB962C8B-B14F-4D97-AF65-F5344CB8AC3E}">
        <p14:creationId xmlns:p14="http://schemas.microsoft.com/office/powerpoint/2010/main" val="163925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30C9A-7186-4041-AEB9-ED82476695A1}" type="datetime1">
              <a:rPr lang="en-US" smtClean="0"/>
              <a:t>9/30/2018</a:t>
            </a:fld>
            <a:endParaRPr lang="en-US"/>
          </a:p>
        </p:txBody>
      </p:sp>
      <p:sp>
        <p:nvSpPr>
          <p:cNvPr id="3" name="Footer Placeholder 2"/>
          <p:cNvSpPr>
            <a:spLocks noGrp="1"/>
          </p:cNvSpPr>
          <p:nvPr>
            <p:ph type="ftr" sz="quarter" idx="11"/>
          </p:nvPr>
        </p:nvSpPr>
        <p:spPr/>
        <p:txBody>
          <a:bodyPr/>
          <a:lstStyle/>
          <a:p>
            <a:r>
              <a:rPr lang="en-US"/>
              <a:t>New Mexico Elks Association</a:t>
            </a:r>
          </a:p>
        </p:txBody>
      </p:sp>
      <p:sp>
        <p:nvSpPr>
          <p:cNvPr id="4" name="Slide Number Placeholder 3"/>
          <p:cNvSpPr>
            <a:spLocks noGrp="1"/>
          </p:cNvSpPr>
          <p:nvPr>
            <p:ph type="sldNum" sz="quarter" idx="12"/>
          </p:nvPr>
        </p:nvSpPr>
        <p:spPr/>
        <p:txBody>
          <a:bodyPr/>
          <a:lstStyle/>
          <a:p>
            <a:fld id="{F0090D74-6D5D-4D9B-BDCA-314F9F1A5CD2}" type="slidenum">
              <a:rPr lang="en-US" smtClean="0"/>
              <a:t>‹#›</a:t>
            </a:fld>
            <a:endParaRPr lang="en-US"/>
          </a:p>
        </p:txBody>
      </p:sp>
    </p:spTree>
    <p:extLst>
      <p:ext uri="{BB962C8B-B14F-4D97-AF65-F5344CB8AC3E}">
        <p14:creationId xmlns:p14="http://schemas.microsoft.com/office/powerpoint/2010/main" val="1945963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808DF88-D963-4E83-984D-0F71A04BBCAE}" type="datetime1">
              <a:rPr lang="en-US" smtClean="0"/>
              <a:t>9/30/2018</a:t>
            </a:fld>
            <a:endParaRPr lang="en-US"/>
          </a:p>
        </p:txBody>
      </p:sp>
      <p:sp>
        <p:nvSpPr>
          <p:cNvPr id="6" name="Footer Placeholder 5"/>
          <p:cNvSpPr>
            <a:spLocks noGrp="1"/>
          </p:cNvSpPr>
          <p:nvPr>
            <p:ph type="ftr" sz="quarter" idx="11"/>
          </p:nvPr>
        </p:nvSpPr>
        <p:spPr/>
        <p:txBody>
          <a:bodyPr/>
          <a:lstStyle/>
          <a:p>
            <a:r>
              <a:rPr lang="en-US"/>
              <a:t>New Mexico Elks Association</a:t>
            </a:r>
          </a:p>
        </p:txBody>
      </p:sp>
      <p:sp>
        <p:nvSpPr>
          <p:cNvPr id="7" name="Slide Number Placeholder 6"/>
          <p:cNvSpPr>
            <a:spLocks noGrp="1"/>
          </p:cNvSpPr>
          <p:nvPr>
            <p:ph type="sldNum" sz="quarter" idx="12"/>
          </p:nvPr>
        </p:nvSpPr>
        <p:spPr/>
        <p:txBody>
          <a:bodyPr/>
          <a:lstStyle/>
          <a:p>
            <a:fld id="{F0090D74-6D5D-4D9B-BDCA-314F9F1A5CD2}" type="slidenum">
              <a:rPr lang="en-US" smtClean="0"/>
              <a:t>‹#›</a:t>
            </a:fld>
            <a:endParaRPr lang="en-US"/>
          </a:p>
        </p:txBody>
      </p:sp>
    </p:spTree>
    <p:extLst>
      <p:ext uri="{BB962C8B-B14F-4D97-AF65-F5344CB8AC3E}">
        <p14:creationId xmlns:p14="http://schemas.microsoft.com/office/powerpoint/2010/main" val="146968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EC378E6-DDCD-42D0-9964-3B91A7898BF4}" type="datetime1">
              <a:rPr lang="en-US" smtClean="0"/>
              <a:t>9/30/2018</a:t>
            </a:fld>
            <a:endParaRPr lang="en-US"/>
          </a:p>
        </p:txBody>
      </p:sp>
      <p:sp>
        <p:nvSpPr>
          <p:cNvPr id="6" name="Footer Placeholder 5"/>
          <p:cNvSpPr>
            <a:spLocks noGrp="1"/>
          </p:cNvSpPr>
          <p:nvPr>
            <p:ph type="ftr" sz="quarter" idx="11"/>
          </p:nvPr>
        </p:nvSpPr>
        <p:spPr/>
        <p:txBody>
          <a:bodyPr/>
          <a:lstStyle/>
          <a:p>
            <a:r>
              <a:rPr lang="en-US"/>
              <a:t>New Mexico Elks Association</a:t>
            </a:r>
          </a:p>
        </p:txBody>
      </p:sp>
      <p:sp>
        <p:nvSpPr>
          <p:cNvPr id="7" name="Slide Number Placeholder 6"/>
          <p:cNvSpPr>
            <a:spLocks noGrp="1"/>
          </p:cNvSpPr>
          <p:nvPr>
            <p:ph type="sldNum" sz="quarter" idx="12"/>
          </p:nvPr>
        </p:nvSpPr>
        <p:spPr/>
        <p:txBody>
          <a:bodyPr/>
          <a:lstStyle/>
          <a:p>
            <a:fld id="{F0090D74-6D5D-4D9B-BDCA-314F9F1A5CD2}" type="slidenum">
              <a:rPr lang="en-US" smtClean="0"/>
              <a:t>‹#›</a:t>
            </a:fld>
            <a:endParaRPr lang="en-US"/>
          </a:p>
        </p:txBody>
      </p:sp>
    </p:spTree>
    <p:extLst>
      <p:ext uri="{BB962C8B-B14F-4D97-AF65-F5344CB8AC3E}">
        <p14:creationId xmlns:p14="http://schemas.microsoft.com/office/powerpoint/2010/main" val="3980103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156B45F-1269-4F08-9346-91CB377657F8}" type="datetime1">
              <a:rPr lang="en-US" smtClean="0"/>
              <a:t>9/30/2018</a:t>
            </a:fld>
            <a:endParaRPr lang="en-US" dirty="0"/>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a:t>New Mexico Elks Association</a:t>
            </a:r>
            <a:endParaRPr lang="en-US" dirty="0"/>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0090D74-6D5D-4D9B-BDCA-314F9F1A5CD2}" type="slidenum">
              <a:rPr lang="en-US" smtClean="0"/>
              <a:t>‹#›</a:t>
            </a:fld>
            <a:endParaRPr lang="en-US"/>
          </a:p>
        </p:txBody>
      </p:sp>
    </p:spTree>
    <p:extLst>
      <p:ext uri="{BB962C8B-B14F-4D97-AF65-F5344CB8AC3E}">
        <p14:creationId xmlns:p14="http://schemas.microsoft.com/office/powerpoint/2010/main" val="11042231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0" sz="37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6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7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slide" Target="slide76.xml"/><Relationship Id="rId1" Type="http://schemas.openxmlformats.org/officeDocument/2006/relationships/slideLayout" Target="../slideLayouts/slideLayout2.xml"/><Relationship Id="rId4" Type="http://schemas.openxmlformats.org/officeDocument/2006/relationships/slide" Target="slide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8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 Target="slide8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8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8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8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slide" Target="slide9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9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9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9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9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10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66.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slide" Target="slide10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10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10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10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10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1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1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 Target="slide1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 Target="slide1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 Target="slide1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2.xml"/><Relationship Id="rId4" Type="http://schemas.openxmlformats.org/officeDocument/2006/relationships/slide" Target="slide6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8641" y="824845"/>
            <a:ext cx="8229600" cy="1524000"/>
          </a:xfrm>
        </p:spPr>
        <p:txBody>
          <a:bodyPr/>
          <a:lstStyle/>
          <a:p>
            <a:r>
              <a:rPr lang="en-US" dirty="0"/>
              <a:t>Officer Training</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B43B90-8155-4753-B23E-5550D1B4071D}" type="datetime1">
              <a:rPr kumimoji="0" lang="en-US" sz="1200" b="0" i="0" u="none" strike="noStrike" kern="1200" cap="none" spc="0" normalizeH="0" baseline="0" noProof="0">
                <a:ln>
                  <a:noFill/>
                </a:ln>
                <a:solidFill>
                  <a:prstClr val="white">
                    <a:shade val="50000"/>
                  </a:prstClr>
                </a:solidFill>
                <a:effectLst/>
                <a:uLnTx/>
                <a:uFillTx/>
                <a:latin typeface="Book Antiqu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9/30/2018</a:t>
            </a:fld>
            <a:endParaRPr kumimoji="0" lang="en-US" sz="1200" b="0" i="0" u="none" strike="noStrike" kern="1200" cap="none" spc="0" normalizeH="0" baseline="0" noProof="0">
              <a:ln>
                <a:noFill/>
              </a:ln>
              <a:solidFill>
                <a:prstClr val="white">
                  <a:shade val="50000"/>
                </a:prstClr>
              </a:solidFill>
              <a:effectLst/>
              <a:uLnTx/>
              <a:uFillTx/>
              <a:latin typeface="Book Antiqua"/>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hade val="50000"/>
                  </a:prstClr>
                </a:solidFill>
                <a:effectLst/>
                <a:uLnTx/>
                <a:uFillTx/>
                <a:latin typeface="Book Antiqua"/>
                <a:ea typeface="+mn-ea"/>
                <a:cs typeface="+mn-cs"/>
              </a:rPr>
              <a:t>New Mexico Elks Association</a:t>
            </a:r>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90D74-6D5D-4D9B-BDCA-314F9F1A5CD2}" type="slidenum">
              <a:rPr kumimoji="0" lang="en-US" sz="1200" b="0" i="0" u="none" strike="noStrike" kern="1200" cap="none" spc="0" normalizeH="0" baseline="0" noProof="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white">
                  <a:shade val="50000"/>
                </a:prstClr>
              </a:solidFill>
              <a:effectLst/>
              <a:uLnTx/>
              <a:uFillTx/>
              <a:latin typeface="Book Antiqua"/>
              <a:ea typeface="+mn-ea"/>
              <a:cs typeface="+mn-cs"/>
            </a:endParaRPr>
          </a:p>
        </p:txBody>
      </p:sp>
      <p:sp>
        <p:nvSpPr>
          <p:cNvPr id="3" name="Subtitle 2"/>
          <p:cNvSpPr>
            <a:spLocks noGrp="1"/>
          </p:cNvSpPr>
          <p:nvPr>
            <p:ph type="subTitle" idx="1"/>
          </p:nvPr>
        </p:nvSpPr>
        <p:spPr>
          <a:xfrm>
            <a:off x="1738641" y="2660260"/>
            <a:ext cx="8534400" cy="1752600"/>
          </a:xfrm>
        </p:spPr>
        <p:txBody>
          <a:bodyPr/>
          <a:lstStyle/>
          <a:p>
            <a:r>
              <a:rPr lang="en-US" dirty="0"/>
              <a:t>New Mexico Elks Association </a:t>
            </a:r>
            <a:br>
              <a:rPr lang="en-US" dirty="0"/>
            </a:br>
            <a:r>
              <a:rPr lang="en-US" dirty="0"/>
              <a:t>Training Committee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58332" y="4155845"/>
            <a:ext cx="1319213"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7339" y="4155845"/>
            <a:ext cx="1213474" cy="1325880"/>
          </a:xfrm>
          <a:prstGeom prst="rect">
            <a:avLst/>
          </a:prstGeom>
        </p:spPr>
      </p:pic>
    </p:spTree>
    <p:extLst>
      <p:ext uri="{BB962C8B-B14F-4D97-AF65-F5344CB8AC3E}">
        <p14:creationId xmlns:p14="http://schemas.microsoft.com/office/powerpoint/2010/main" val="92500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Exalted Ruler </a:t>
            </a:r>
            <a:br>
              <a:rPr lang="en-US" dirty="0"/>
            </a:br>
            <a:r>
              <a:rPr lang="en-US" dirty="0"/>
              <a:t>(GLS Sec. </a:t>
            </a:r>
            <a:r>
              <a:rPr lang="en-US" dirty="0">
                <a:solidFill>
                  <a:srgbClr val="C00000"/>
                </a:solidFill>
                <a:hlinkClick r:id="rId2" action="ppaction://hlinksldjump"/>
              </a:rPr>
              <a:t>12.020</a:t>
            </a:r>
            <a:r>
              <a:rPr lang="en-US" dirty="0"/>
              <a:t>)</a:t>
            </a:r>
          </a:p>
        </p:txBody>
      </p:sp>
      <p:sp>
        <p:nvSpPr>
          <p:cNvPr id="2" name="Content Placeholder 1"/>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r>
              <a:rPr lang="en-US" dirty="0"/>
              <a:t>You are the Chief Executive Officer of the Lodge.  It is your duty to effectively administer the affairs of the Lodge and provide the leadership to  accomplish its goals. You are responsible and accountable for the proper administration of all phases of its activities.</a:t>
            </a:r>
          </a:p>
          <a:p>
            <a:pPr marL="0" indent="0">
              <a:buNone/>
            </a:pPr>
            <a:endParaRPr lang="en-US" dirty="0"/>
          </a:p>
          <a:p>
            <a:endParaRPr lang="en-US" dirty="0"/>
          </a:p>
        </p:txBody>
      </p:sp>
      <p:sp>
        <p:nvSpPr>
          <p:cNvPr id="4" name="Date Placeholder 3"/>
          <p:cNvSpPr>
            <a:spLocks noGrp="1"/>
          </p:cNvSpPr>
          <p:nvPr>
            <p:ph type="dt" sz="half" idx="10"/>
          </p:nvPr>
        </p:nvSpPr>
        <p:spPr/>
        <p:txBody>
          <a:bodyPr/>
          <a:lstStyle/>
          <a:p>
            <a:fld id="{E949BC45-459A-41DC-9D4A-DB89707B1194}" type="datetime1">
              <a:rPr lang="en-US">
                <a:solidFill>
                  <a:prstClr val="white">
                    <a:shade val="50000"/>
                  </a:prstClr>
                </a:solidFill>
                <a:latin typeface="Book Antiqua"/>
              </a:rPr>
              <a:pPr/>
              <a:t>9/30/2018</a:t>
            </a:fld>
            <a:endParaRPr lang="en-US" dirty="0">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6" name="Slide Number Placeholder 5"/>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10</a:t>
            </a:fld>
            <a:endParaRPr lang="en-US">
              <a:solidFill>
                <a:prstClr val="white">
                  <a:shade val="50000"/>
                </a:prstClr>
              </a:solidFill>
              <a:latin typeface="Book Antiqua"/>
            </a:endParaRPr>
          </a:p>
        </p:txBody>
      </p:sp>
    </p:spTree>
    <p:extLst>
      <p:ext uri="{BB962C8B-B14F-4D97-AF65-F5344CB8AC3E}">
        <p14:creationId xmlns:p14="http://schemas.microsoft.com/office/powerpoint/2010/main" val="13150899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12.060</a:t>
            </a:r>
          </a:p>
        </p:txBody>
      </p:sp>
      <p:sp>
        <p:nvSpPr>
          <p:cNvPr id="2" name="Content Placeholder 1"/>
          <p:cNvSpPr>
            <a:spLocks noGrp="1"/>
          </p:cNvSpPr>
          <p:nvPr>
            <p:ph idx="1"/>
          </p:nvPr>
        </p:nvSpPr>
        <p:spPr/>
        <p:txBody>
          <a:bodyPr>
            <a:normAutofit fontScale="92500" lnSpcReduction="20000"/>
          </a:bodyPr>
          <a:lstStyle/>
          <a:p>
            <a:pPr marL="0" indent="0">
              <a:buNone/>
            </a:pPr>
            <a:r>
              <a:rPr lang="en-US" b="1" dirty="0"/>
              <a:t> </a:t>
            </a:r>
            <a:r>
              <a:rPr lang="en-US" dirty="0"/>
              <a:t>The Treasurer of the Lodge shall:</a:t>
            </a:r>
          </a:p>
          <a:p>
            <a:pPr>
              <a:lnSpc>
                <a:spcPct val="120000"/>
              </a:lnSpc>
              <a:spcBef>
                <a:spcPts val="0"/>
              </a:spcBef>
              <a:spcAft>
                <a:spcPts val="600"/>
              </a:spcAft>
            </a:pPr>
            <a:r>
              <a:rPr lang="en-US" dirty="0"/>
              <a:t>Receive all monies of the Lodge from the Secretary, giving him a receipt therefor.</a:t>
            </a:r>
          </a:p>
          <a:p>
            <a:pPr>
              <a:lnSpc>
                <a:spcPct val="120000"/>
              </a:lnSpc>
              <a:spcBef>
                <a:spcPts val="0"/>
              </a:spcBef>
              <a:spcAft>
                <a:spcPts val="600"/>
              </a:spcAft>
            </a:pPr>
            <a:r>
              <a:rPr lang="en-US" dirty="0"/>
              <a:t>Pay all approved bills against the Lodge on vouchers signed by the Exalted Ruler and Secretary. The Lodge By-Laws may provide for payment of recurring bills after approval of the Board of Trustees without obtaining Lodge prior approval. The Payment shall be reported at the next Lodge meeting.</a:t>
            </a:r>
          </a:p>
          <a:p>
            <a:pPr>
              <a:lnSpc>
                <a:spcPct val="120000"/>
              </a:lnSpc>
              <a:spcBef>
                <a:spcPts val="0"/>
              </a:spcBef>
              <a:spcAft>
                <a:spcPts val="600"/>
              </a:spcAft>
            </a:pPr>
            <a:r>
              <a:rPr lang="en-US" dirty="0"/>
              <a:t>Maintain an accurate record of receipts and disbursements.</a:t>
            </a:r>
          </a:p>
          <a:p>
            <a:pPr>
              <a:lnSpc>
                <a:spcPct val="120000"/>
              </a:lnSpc>
              <a:spcBef>
                <a:spcPts val="0"/>
              </a:spcBef>
              <a:spcAft>
                <a:spcPts val="600"/>
              </a:spcAft>
            </a:pPr>
            <a:r>
              <a:rPr lang="en-US" dirty="0"/>
              <a:t>Give bond of at least $5,000 or in a greater amount as may be provided in the By-Laws.</a:t>
            </a:r>
          </a:p>
          <a:p>
            <a:pPr>
              <a:lnSpc>
                <a:spcPct val="120000"/>
              </a:lnSpc>
              <a:spcBef>
                <a:spcPts val="0"/>
              </a:spcBef>
              <a:spcAft>
                <a:spcPts val="600"/>
              </a:spcAft>
            </a:pPr>
            <a:endParaRPr lang="en-US" dirty="0"/>
          </a:p>
        </p:txBody>
      </p:sp>
      <p:sp>
        <p:nvSpPr>
          <p:cNvPr id="3" name="Date Placeholder 2"/>
          <p:cNvSpPr>
            <a:spLocks noGrp="1"/>
          </p:cNvSpPr>
          <p:nvPr>
            <p:ph type="dt" sz="half" idx="10"/>
          </p:nvPr>
        </p:nvSpPr>
        <p:spPr/>
        <p:txBody>
          <a:bodyPr/>
          <a:lstStyle/>
          <a:p>
            <a:fld id="{73E54CC4-1666-4C38-80D5-B63532890EF7}"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100</a:t>
            </a:fld>
            <a:endParaRPr lang="en-US">
              <a:solidFill>
                <a:prstClr val="white">
                  <a:shade val="50000"/>
                </a:prstClr>
              </a:solidFill>
              <a:latin typeface="Book Antiqua"/>
            </a:endParaRPr>
          </a:p>
        </p:txBody>
      </p:sp>
    </p:spTree>
    <p:extLst>
      <p:ext uri="{BB962C8B-B14F-4D97-AF65-F5344CB8AC3E}">
        <p14:creationId xmlns:p14="http://schemas.microsoft.com/office/powerpoint/2010/main" val="28965550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12.060</a:t>
            </a:r>
          </a:p>
        </p:txBody>
      </p:sp>
      <p:sp>
        <p:nvSpPr>
          <p:cNvPr id="2" name="Content Placeholder 1"/>
          <p:cNvSpPr>
            <a:spLocks noGrp="1"/>
          </p:cNvSpPr>
          <p:nvPr>
            <p:ph idx="1"/>
          </p:nvPr>
        </p:nvSpPr>
        <p:spPr/>
        <p:txBody>
          <a:bodyPr>
            <a:normAutofit/>
          </a:bodyPr>
          <a:lstStyle/>
          <a:p>
            <a:pPr marL="137160" indent="0">
              <a:lnSpc>
                <a:spcPct val="120000"/>
              </a:lnSpc>
              <a:spcBef>
                <a:spcPts val="0"/>
              </a:spcBef>
              <a:spcAft>
                <a:spcPts val="600"/>
              </a:spcAft>
              <a:buNone/>
            </a:pPr>
            <a:r>
              <a:rPr lang="en-US" dirty="0"/>
              <a:t>Sign all checks unless the By-Laws also provide for a member of the Board of Trustees designated by the Treasurer and approved by the Lodge to sign. The Trustee shall give bond in the same amount as required of the Treasurer. A Lodge may authorize the Treasurer to establish and replenish a checking account, not to exceed $1,000.00, for the sole purpose of paying for Club supplies and inventory. With the approval of the supervising and managing body of the Club, the Treasurer may authorize another Officer or the Club Manager to be a signer on this account only. </a:t>
            </a:r>
          </a:p>
        </p:txBody>
      </p:sp>
      <p:sp>
        <p:nvSpPr>
          <p:cNvPr id="3" name="Date Placeholder 2"/>
          <p:cNvSpPr>
            <a:spLocks noGrp="1"/>
          </p:cNvSpPr>
          <p:nvPr>
            <p:ph type="dt" sz="half" idx="10"/>
          </p:nvPr>
        </p:nvSpPr>
        <p:spPr/>
        <p:txBody>
          <a:bodyPr/>
          <a:lstStyle/>
          <a:p>
            <a:fld id="{73E54CC4-1666-4C38-80D5-B63532890EF7}"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101</a:t>
            </a:fld>
            <a:endParaRPr lang="en-US">
              <a:solidFill>
                <a:prstClr val="white">
                  <a:shade val="50000"/>
                </a:prstClr>
              </a:solidFill>
              <a:latin typeface="Book Antiqua"/>
            </a:endParaRPr>
          </a:p>
        </p:txBody>
      </p:sp>
    </p:spTree>
    <p:extLst>
      <p:ext uri="{BB962C8B-B14F-4D97-AF65-F5344CB8AC3E}">
        <p14:creationId xmlns:p14="http://schemas.microsoft.com/office/powerpoint/2010/main" val="36643706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12.060</a:t>
            </a:r>
          </a:p>
        </p:txBody>
      </p:sp>
      <p:sp>
        <p:nvSpPr>
          <p:cNvPr id="2" name="Content Placeholder 1"/>
          <p:cNvSpPr>
            <a:spLocks noGrp="1"/>
          </p:cNvSpPr>
          <p:nvPr>
            <p:ph idx="1"/>
          </p:nvPr>
        </p:nvSpPr>
        <p:spPr/>
        <p:txBody>
          <a:bodyPr>
            <a:normAutofit/>
          </a:bodyPr>
          <a:lstStyle/>
          <a:p>
            <a:pPr marL="137160" indent="0">
              <a:lnSpc>
                <a:spcPct val="120000"/>
              </a:lnSpc>
              <a:spcBef>
                <a:spcPts val="0"/>
              </a:spcBef>
              <a:spcAft>
                <a:spcPts val="600"/>
              </a:spcAft>
              <a:buNone/>
            </a:pPr>
            <a:r>
              <a:rPr lang="en-US" dirty="0"/>
              <a:t>Should the By-Laws require more than one signature, the additional signatories shall not be permitted to be an immediate family member of the first signatory.</a:t>
            </a:r>
          </a:p>
          <a:p>
            <a:pPr marL="137160" indent="0">
              <a:lnSpc>
                <a:spcPct val="120000"/>
              </a:lnSpc>
              <a:spcBef>
                <a:spcPts val="0"/>
              </a:spcBef>
              <a:spcAft>
                <a:spcPts val="600"/>
              </a:spcAft>
              <a:buNone/>
            </a:pPr>
            <a:r>
              <a:rPr lang="en-US" dirty="0"/>
              <a:t>Receive compensation as provided for in the By-Laws.</a:t>
            </a:r>
          </a:p>
          <a:p>
            <a:pPr>
              <a:lnSpc>
                <a:spcPct val="120000"/>
              </a:lnSpc>
              <a:spcBef>
                <a:spcPts val="0"/>
              </a:spcBef>
              <a:spcAft>
                <a:spcPts val="600"/>
              </a:spcAft>
            </a:pPr>
            <a:endParaRPr lang="en-US" dirty="0"/>
          </a:p>
        </p:txBody>
      </p:sp>
      <p:sp>
        <p:nvSpPr>
          <p:cNvPr id="3" name="Date Placeholder 2"/>
          <p:cNvSpPr>
            <a:spLocks noGrp="1"/>
          </p:cNvSpPr>
          <p:nvPr>
            <p:ph type="dt" sz="half" idx="10"/>
          </p:nvPr>
        </p:nvSpPr>
        <p:spPr/>
        <p:txBody>
          <a:bodyPr/>
          <a:lstStyle/>
          <a:p>
            <a:fld id="{73E54CC4-1666-4C38-80D5-B63532890EF7}"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102</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5226971" y="5048395"/>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18558071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12.060 (02)</a:t>
            </a:r>
          </a:p>
        </p:txBody>
      </p:sp>
      <p:sp>
        <p:nvSpPr>
          <p:cNvPr id="2" name="Content Placeholder 1"/>
          <p:cNvSpPr>
            <a:spLocks noGrp="1"/>
          </p:cNvSpPr>
          <p:nvPr>
            <p:ph idx="1"/>
          </p:nvPr>
        </p:nvSpPr>
        <p:spPr/>
        <p:txBody>
          <a:bodyPr>
            <a:normAutofit/>
          </a:bodyPr>
          <a:lstStyle/>
          <a:p>
            <a:pPr marL="137160" indent="0">
              <a:lnSpc>
                <a:spcPct val="120000"/>
              </a:lnSpc>
              <a:spcBef>
                <a:spcPts val="0"/>
              </a:spcBef>
              <a:spcAft>
                <a:spcPts val="600"/>
              </a:spcAft>
              <a:buNone/>
            </a:pPr>
            <a:r>
              <a:rPr lang="en-US" dirty="0"/>
              <a:t>02 Funds derived from dining room, bar and other services are Lodge funds. The Lodge Treasurer is Treasurer for all Lodge Committees and shall handle all Lodge funds and pay all bills on vouchers approved by the Exalted Ruler and Secretary.</a:t>
            </a:r>
          </a:p>
        </p:txBody>
      </p:sp>
      <p:sp>
        <p:nvSpPr>
          <p:cNvPr id="3" name="Date Placeholder 2"/>
          <p:cNvSpPr>
            <a:spLocks noGrp="1"/>
          </p:cNvSpPr>
          <p:nvPr>
            <p:ph type="dt" sz="half" idx="10"/>
          </p:nvPr>
        </p:nvSpPr>
        <p:spPr/>
        <p:txBody>
          <a:bodyPr/>
          <a:lstStyle/>
          <a:p>
            <a:fld id="{73E54CC4-1666-4C38-80D5-B63532890EF7}"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103</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5174566" y="5181600"/>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18482640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12.060 (01)</a:t>
            </a:r>
          </a:p>
        </p:txBody>
      </p:sp>
      <p:sp>
        <p:nvSpPr>
          <p:cNvPr id="2" name="Content Placeholder 1"/>
          <p:cNvSpPr>
            <a:spLocks noGrp="1"/>
          </p:cNvSpPr>
          <p:nvPr>
            <p:ph idx="1"/>
          </p:nvPr>
        </p:nvSpPr>
        <p:spPr/>
        <p:txBody>
          <a:bodyPr>
            <a:normAutofit/>
          </a:bodyPr>
          <a:lstStyle/>
          <a:p>
            <a:pPr marL="137160" indent="0">
              <a:lnSpc>
                <a:spcPct val="120000"/>
              </a:lnSpc>
              <a:spcBef>
                <a:spcPts val="0"/>
              </a:spcBef>
              <a:spcAft>
                <a:spcPts val="600"/>
              </a:spcAft>
              <a:buNone/>
            </a:pPr>
            <a:r>
              <a:rPr lang="en-US" dirty="0"/>
              <a:t>01 The Lodge by resolution or By-Law may designate the depository for Lodge funds. When no designation is made the Treasurer may make such determination.</a:t>
            </a:r>
          </a:p>
          <a:p>
            <a:pPr marL="137160" indent="0">
              <a:lnSpc>
                <a:spcPct val="120000"/>
              </a:lnSpc>
              <a:spcBef>
                <a:spcPts val="0"/>
              </a:spcBef>
              <a:spcAft>
                <a:spcPts val="600"/>
              </a:spcAft>
              <a:buNone/>
            </a:pPr>
            <a:r>
              <a:rPr lang="en-US" dirty="0"/>
              <a:t>Specification by the Lodge relieves the Treasurer and his surety of responsibility in the event the depository selection proves unwise.</a:t>
            </a:r>
          </a:p>
        </p:txBody>
      </p:sp>
      <p:sp>
        <p:nvSpPr>
          <p:cNvPr id="3" name="Date Placeholder 2"/>
          <p:cNvSpPr>
            <a:spLocks noGrp="1"/>
          </p:cNvSpPr>
          <p:nvPr>
            <p:ph type="dt" sz="half" idx="10"/>
          </p:nvPr>
        </p:nvSpPr>
        <p:spPr/>
        <p:txBody>
          <a:bodyPr/>
          <a:lstStyle/>
          <a:p>
            <a:fld id="{73E54CC4-1666-4C38-80D5-B63532890EF7}"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104</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5174566" y="5181600"/>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1364239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12.060 (05)</a:t>
            </a:r>
          </a:p>
        </p:txBody>
      </p:sp>
      <p:sp>
        <p:nvSpPr>
          <p:cNvPr id="2" name="Content Placeholder 1"/>
          <p:cNvSpPr>
            <a:spLocks noGrp="1"/>
          </p:cNvSpPr>
          <p:nvPr>
            <p:ph idx="1"/>
          </p:nvPr>
        </p:nvSpPr>
        <p:spPr/>
        <p:txBody>
          <a:bodyPr>
            <a:normAutofit/>
          </a:bodyPr>
          <a:lstStyle/>
          <a:p>
            <a:pPr marL="137160" indent="0">
              <a:lnSpc>
                <a:spcPct val="120000"/>
              </a:lnSpc>
              <a:spcBef>
                <a:spcPts val="0"/>
              </a:spcBef>
              <a:spcAft>
                <a:spcPts val="600"/>
              </a:spcAft>
              <a:buNone/>
            </a:pPr>
            <a:r>
              <a:rPr lang="en-US" dirty="0"/>
              <a:t>05 Expenditures from earmarked funds must be handled as bills against the Lodge after approval of the body or committee in charge of the fund. Special funds should be kept segregated under the control of the Treasurer. Earmarked funds should not be issued for any other purpose. By-Laws may provide for</a:t>
            </a:r>
          </a:p>
          <a:p>
            <a:pPr marL="137160" indent="0">
              <a:lnSpc>
                <a:spcPct val="120000"/>
              </a:lnSpc>
              <a:spcBef>
                <a:spcPts val="0"/>
              </a:spcBef>
              <a:spcAft>
                <a:spcPts val="600"/>
              </a:spcAft>
              <a:buNone/>
            </a:pPr>
            <a:r>
              <a:rPr lang="en-US" dirty="0"/>
              <a:t>special handling of earmarked funds.</a:t>
            </a:r>
          </a:p>
        </p:txBody>
      </p:sp>
      <p:sp>
        <p:nvSpPr>
          <p:cNvPr id="3" name="Date Placeholder 2"/>
          <p:cNvSpPr>
            <a:spLocks noGrp="1"/>
          </p:cNvSpPr>
          <p:nvPr>
            <p:ph type="dt" sz="half" idx="10"/>
          </p:nvPr>
        </p:nvSpPr>
        <p:spPr/>
        <p:txBody>
          <a:bodyPr/>
          <a:lstStyle/>
          <a:p>
            <a:fld id="{73E54CC4-1666-4C38-80D5-B63532890EF7}"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105</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5174566" y="5181600"/>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11981401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12.060 (09)</a:t>
            </a:r>
          </a:p>
        </p:txBody>
      </p:sp>
      <p:sp>
        <p:nvSpPr>
          <p:cNvPr id="2" name="Content Placeholder 1"/>
          <p:cNvSpPr>
            <a:spLocks noGrp="1"/>
          </p:cNvSpPr>
          <p:nvPr>
            <p:ph idx="1"/>
          </p:nvPr>
        </p:nvSpPr>
        <p:spPr/>
        <p:txBody>
          <a:bodyPr>
            <a:normAutofit/>
          </a:bodyPr>
          <a:lstStyle/>
          <a:p>
            <a:pPr marL="137160" indent="0">
              <a:lnSpc>
                <a:spcPct val="120000"/>
              </a:lnSpc>
              <a:spcBef>
                <a:spcPts val="0"/>
              </a:spcBef>
              <a:spcAft>
                <a:spcPts val="600"/>
              </a:spcAft>
              <a:buNone/>
            </a:pPr>
            <a:r>
              <a:rPr lang="en-US" dirty="0"/>
              <a:t>09 It is improper for a Treasurer to sign a number of checks which would permit the Board to approve Lodge bills and fill in the payee and amounts and then cosign the checks.</a:t>
            </a:r>
          </a:p>
        </p:txBody>
      </p:sp>
      <p:sp>
        <p:nvSpPr>
          <p:cNvPr id="3" name="Date Placeholder 2"/>
          <p:cNvSpPr>
            <a:spLocks noGrp="1"/>
          </p:cNvSpPr>
          <p:nvPr>
            <p:ph type="dt" sz="half" idx="10"/>
          </p:nvPr>
        </p:nvSpPr>
        <p:spPr/>
        <p:txBody>
          <a:bodyPr/>
          <a:lstStyle/>
          <a:p>
            <a:fld id="{73E54CC4-1666-4C38-80D5-B63532890EF7}"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106</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5174566" y="5181600"/>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21198155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12.090</a:t>
            </a:r>
          </a:p>
        </p:txBody>
      </p:sp>
      <p:sp>
        <p:nvSpPr>
          <p:cNvPr id="2" name="Content Placeholder 1"/>
          <p:cNvSpPr>
            <a:spLocks noGrp="1"/>
          </p:cNvSpPr>
          <p:nvPr>
            <p:ph idx="1"/>
          </p:nvPr>
        </p:nvSpPr>
        <p:spPr>
          <a:xfrm>
            <a:off x="1981200" y="1981200"/>
            <a:ext cx="8229600" cy="3200400"/>
          </a:xfrm>
        </p:spPr>
        <p:txBody>
          <a:bodyPr>
            <a:normAutofit/>
          </a:bodyPr>
          <a:lstStyle/>
          <a:p>
            <a:pPr marL="137160" indent="0">
              <a:buNone/>
            </a:pPr>
            <a:r>
              <a:rPr lang="en-US" dirty="0"/>
              <a:t>The Esquire shall organize the Lodge, prepare candidates for initiation, examine and introduce visiting Members, superintend the ballots, transmit official messages as directed by the Exalted Ruler, and in all public displays shall officiate as Marshal. He shall perform other duties as may be required by the Laws of the Order, or the By-Laws of the Lodge.</a:t>
            </a:r>
          </a:p>
          <a:p>
            <a:endParaRPr lang="en-US" dirty="0"/>
          </a:p>
        </p:txBody>
      </p:sp>
      <p:sp>
        <p:nvSpPr>
          <p:cNvPr id="3" name="Date Placeholder 2"/>
          <p:cNvSpPr>
            <a:spLocks noGrp="1"/>
          </p:cNvSpPr>
          <p:nvPr>
            <p:ph type="dt" sz="half" idx="10"/>
          </p:nvPr>
        </p:nvSpPr>
        <p:spPr/>
        <p:txBody>
          <a:bodyPr/>
          <a:lstStyle/>
          <a:p>
            <a:fld id="{5041EF15-8653-49E9-81C5-21B33348B616}"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107</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5372100" y="5257800"/>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29532394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14.030</a:t>
            </a:r>
          </a:p>
        </p:txBody>
      </p:sp>
      <p:sp>
        <p:nvSpPr>
          <p:cNvPr id="2" name="Content Placeholder 1"/>
          <p:cNvSpPr>
            <a:spLocks noGrp="1"/>
          </p:cNvSpPr>
          <p:nvPr>
            <p:ph idx="1"/>
          </p:nvPr>
        </p:nvSpPr>
        <p:spPr>
          <a:xfrm>
            <a:off x="1981200" y="1524000"/>
            <a:ext cx="8229600" cy="4800600"/>
          </a:xfrm>
        </p:spPr>
        <p:txBody>
          <a:bodyPr>
            <a:normAutofit fontScale="92500" lnSpcReduction="10000"/>
          </a:bodyPr>
          <a:lstStyle/>
          <a:p>
            <a:pPr marL="137160" indent="0">
              <a:buNone/>
            </a:pPr>
            <a:r>
              <a:rPr lang="en-US" dirty="0"/>
              <a:t>Section 14.030. If the applicant receives a number of white balls less than an amount equal to two-thirds (2/3rds) of the votes cast, he shall be declared rejected; but if he receives a number of white balls at least equal to two-thirds (2/3rds) of the votes cast, he shall be declared elected and entitled to initiation at that meeting or at any subsequent meeting within four months. For the purposes of voting upon an applicant or applicants, a white ball shall be considered an affirmative vote; a black cube shall be considered a negative vote. Lodges may by By-Law, designate certain meeting nights, for the purpose of initiation if there are one or more regular meeting nights in each month. </a:t>
            </a:r>
          </a:p>
        </p:txBody>
      </p:sp>
      <p:sp>
        <p:nvSpPr>
          <p:cNvPr id="3" name="Date Placeholder 2"/>
          <p:cNvSpPr>
            <a:spLocks noGrp="1"/>
          </p:cNvSpPr>
          <p:nvPr>
            <p:ph type="dt" sz="half" idx="10"/>
          </p:nvPr>
        </p:nvSpPr>
        <p:spPr/>
        <p:txBody>
          <a:bodyPr/>
          <a:lstStyle/>
          <a:p>
            <a:fld id="{5041EF15-8653-49E9-81C5-21B33348B616}"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108</a:t>
            </a:fld>
            <a:endParaRPr lang="en-US">
              <a:solidFill>
                <a:prstClr val="white">
                  <a:shade val="50000"/>
                </a:prstClr>
              </a:solidFill>
              <a:latin typeface="Book Antiqua"/>
            </a:endParaRPr>
          </a:p>
        </p:txBody>
      </p:sp>
    </p:spTree>
    <p:extLst>
      <p:ext uri="{BB962C8B-B14F-4D97-AF65-F5344CB8AC3E}">
        <p14:creationId xmlns:p14="http://schemas.microsoft.com/office/powerpoint/2010/main" val="42643635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14.030</a:t>
            </a:r>
          </a:p>
        </p:txBody>
      </p:sp>
      <p:sp>
        <p:nvSpPr>
          <p:cNvPr id="2" name="Content Placeholder 1"/>
          <p:cNvSpPr>
            <a:spLocks noGrp="1"/>
          </p:cNvSpPr>
          <p:nvPr>
            <p:ph idx="1"/>
          </p:nvPr>
        </p:nvSpPr>
        <p:spPr>
          <a:xfrm>
            <a:off x="1981200" y="1524000"/>
            <a:ext cx="8229600" cy="4800600"/>
          </a:xfrm>
        </p:spPr>
        <p:txBody>
          <a:bodyPr>
            <a:normAutofit/>
          </a:bodyPr>
          <a:lstStyle/>
          <a:p>
            <a:pPr marL="137160" indent="0">
              <a:buNone/>
            </a:pPr>
            <a:r>
              <a:rPr lang="en-US" sz="2400" dirty="0"/>
              <a:t>If the candidate fails to appear for initiation, without good cause within four months from the date of his election, his right to initiation shall be forfeited, and the Lodge shall not return any portion of the amount deposited by him. Lodges may initiate candidates at a regular meeting or special meeting. Each ballot box must contain white balls and black cubes substantially equal in number. The Exalted Ruler and Esquire shall see that this provision is enforced.</a:t>
            </a:r>
          </a:p>
        </p:txBody>
      </p:sp>
      <p:sp>
        <p:nvSpPr>
          <p:cNvPr id="3" name="Date Placeholder 2"/>
          <p:cNvSpPr>
            <a:spLocks noGrp="1"/>
          </p:cNvSpPr>
          <p:nvPr>
            <p:ph type="dt" sz="half" idx="10"/>
          </p:nvPr>
        </p:nvSpPr>
        <p:spPr/>
        <p:txBody>
          <a:bodyPr/>
          <a:lstStyle/>
          <a:p>
            <a:fld id="{5041EF15-8653-49E9-81C5-21B33348B616}"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109</a:t>
            </a:fld>
            <a:endParaRPr lang="en-US">
              <a:solidFill>
                <a:prstClr val="white">
                  <a:shade val="50000"/>
                </a:prstClr>
              </a:solidFill>
              <a:latin typeface="Book Antiqua"/>
            </a:endParaRPr>
          </a:p>
        </p:txBody>
      </p:sp>
    </p:spTree>
    <p:extLst>
      <p:ext uri="{BB962C8B-B14F-4D97-AF65-F5344CB8AC3E}">
        <p14:creationId xmlns:p14="http://schemas.microsoft.com/office/powerpoint/2010/main" val="718969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Exalted Ruler </a:t>
            </a:r>
          </a:p>
        </p:txBody>
      </p:sp>
      <p:sp>
        <p:nvSpPr>
          <p:cNvPr id="2" name="Content Placeholder 1"/>
          <p:cNvSpPr>
            <a:spLocks noGrp="1"/>
          </p:cNvSpPr>
          <p:nvPr>
            <p:ph idx="1"/>
          </p:nvPr>
        </p:nvSpPr>
        <p:spPr/>
        <p:txBody>
          <a:bodyPr>
            <a:normAutofit/>
          </a:bodyPr>
          <a:lstStyle/>
          <a:p>
            <a:pPr marL="0" indent="0">
              <a:buNone/>
            </a:pPr>
            <a:endParaRPr lang="en-US" i="1" cap="all" dirty="0"/>
          </a:p>
          <a:p>
            <a:pPr marL="0" indent="0">
              <a:buNone/>
            </a:pPr>
            <a:r>
              <a:rPr lang="en-US" i="1" cap="all" dirty="0"/>
              <a:t>Requirements:</a:t>
            </a:r>
          </a:p>
          <a:p>
            <a:pPr marL="137160" indent="0">
              <a:buNone/>
            </a:pPr>
            <a:r>
              <a:rPr lang="en-US" dirty="0"/>
              <a:t>Knowledge of the job, maintenance of a harmonious environment, and enforcement of the requirements of proper behavior, performance and attendance by Officers and Committee persons.  Functions are and should be delegated but accountability for the timely performance and reporting remains with the Exalted Ruler. Clear communication, both written and oral, is vital to inquires and matters requiring attention.</a:t>
            </a:r>
          </a:p>
          <a:p>
            <a:endParaRPr lang="en-US" dirty="0"/>
          </a:p>
        </p:txBody>
      </p:sp>
      <p:sp>
        <p:nvSpPr>
          <p:cNvPr id="4" name="Date Placeholder 3"/>
          <p:cNvSpPr>
            <a:spLocks noGrp="1"/>
          </p:cNvSpPr>
          <p:nvPr>
            <p:ph type="dt" sz="half" idx="10"/>
          </p:nvPr>
        </p:nvSpPr>
        <p:spPr/>
        <p:txBody>
          <a:bodyPr/>
          <a:lstStyle/>
          <a:p>
            <a:fld id="{E949BC45-459A-41DC-9D4A-DB89707B1194}" type="datetime1">
              <a:rPr lang="en-US">
                <a:solidFill>
                  <a:prstClr val="white">
                    <a:shade val="50000"/>
                  </a:prstClr>
                </a:solidFill>
                <a:latin typeface="Book Antiqua"/>
              </a:rPr>
              <a:pPr/>
              <a:t>9/30/2018</a:t>
            </a:fld>
            <a:endParaRPr lang="en-US" dirty="0">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6" name="Slide Number Placeholder 5"/>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11</a:t>
            </a:fld>
            <a:endParaRPr lang="en-US">
              <a:solidFill>
                <a:prstClr val="white">
                  <a:shade val="50000"/>
                </a:prstClr>
              </a:solidFill>
              <a:latin typeface="Book Antiqua"/>
            </a:endParaRPr>
          </a:p>
        </p:txBody>
      </p:sp>
      <p:sp>
        <p:nvSpPr>
          <p:cNvPr id="7" name="Rectangle 6">
            <a:hlinkClick r:id="" action="ppaction://noaction"/>
          </p:cNvPr>
          <p:cNvSpPr/>
          <p:nvPr/>
        </p:nvSpPr>
        <p:spPr>
          <a:xfrm>
            <a:off x="6307602" y="838200"/>
            <a:ext cx="1752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19841010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14.030</a:t>
            </a:r>
          </a:p>
        </p:txBody>
      </p:sp>
      <p:sp>
        <p:nvSpPr>
          <p:cNvPr id="2" name="Content Placeholder 1"/>
          <p:cNvSpPr>
            <a:spLocks noGrp="1"/>
          </p:cNvSpPr>
          <p:nvPr>
            <p:ph idx="1"/>
          </p:nvPr>
        </p:nvSpPr>
        <p:spPr>
          <a:xfrm>
            <a:off x="1981200" y="1524000"/>
            <a:ext cx="8229600" cy="4800600"/>
          </a:xfrm>
        </p:spPr>
        <p:txBody>
          <a:bodyPr>
            <a:normAutofit/>
          </a:bodyPr>
          <a:lstStyle/>
          <a:p>
            <a:pPr marL="137160" indent="0">
              <a:buNone/>
            </a:pPr>
            <a:r>
              <a:rPr lang="en-US" sz="2400" dirty="0"/>
              <a:t>The Lodge may elect to place the names of all applicants upon one or more ballot boxes rather than a separate ballot box for each applicant. If the number</a:t>
            </a:r>
          </a:p>
          <a:p>
            <a:pPr marL="137160" indent="0">
              <a:buNone/>
            </a:pPr>
            <a:r>
              <a:rPr lang="en-US" sz="2400" dirty="0"/>
              <a:t>of white balls are at least equal to two-thirds (2/3rds) of the votes cast, all applicants named thereon shall be declared elected; but if the number of white balls are less than two-thirds (2/3rds) of the votes cast, then all applicants named thereon shall be balloted upon separately.</a:t>
            </a:r>
          </a:p>
        </p:txBody>
      </p:sp>
      <p:sp>
        <p:nvSpPr>
          <p:cNvPr id="3" name="Date Placeholder 2"/>
          <p:cNvSpPr>
            <a:spLocks noGrp="1"/>
          </p:cNvSpPr>
          <p:nvPr>
            <p:ph type="dt" sz="half" idx="10"/>
          </p:nvPr>
        </p:nvSpPr>
        <p:spPr/>
        <p:txBody>
          <a:bodyPr/>
          <a:lstStyle/>
          <a:p>
            <a:fld id="{5041EF15-8653-49E9-81C5-21B33348B616}"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110</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5486400" y="5410200"/>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12860853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14.030</a:t>
            </a:r>
          </a:p>
        </p:txBody>
      </p:sp>
      <p:sp>
        <p:nvSpPr>
          <p:cNvPr id="2" name="Content Placeholder 1"/>
          <p:cNvSpPr>
            <a:spLocks noGrp="1"/>
          </p:cNvSpPr>
          <p:nvPr>
            <p:ph idx="1"/>
          </p:nvPr>
        </p:nvSpPr>
        <p:spPr>
          <a:xfrm>
            <a:off x="1981200" y="1524000"/>
            <a:ext cx="8229600" cy="4800600"/>
          </a:xfrm>
        </p:spPr>
        <p:txBody>
          <a:bodyPr>
            <a:normAutofit/>
          </a:bodyPr>
          <a:lstStyle/>
          <a:p>
            <a:pPr marL="137160" indent="0">
              <a:buNone/>
            </a:pPr>
            <a:r>
              <a:rPr lang="en-US" sz="2400" dirty="0"/>
              <a:t>At the same meeting of the Lodge at which an applicant is rejected by a separate ballot, the Exalted Ruler may order a new ballot. If the order is made after passing from the order of business, designated as “Balloting on Candidates,” the second ballot for the applicant must be taken at the next regular meeting under the proper order of business. The second ballot shall be final and conclusive. The ballot upon admission of a candidate shall be strictly inviolate. A Member who shall disclose his ballot shall be guilty of an offense.</a:t>
            </a:r>
          </a:p>
        </p:txBody>
      </p:sp>
      <p:sp>
        <p:nvSpPr>
          <p:cNvPr id="3" name="Date Placeholder 2"/>
          <p:cNvSpPr>
            <a:spLocks noGrp="1"/>
          </p:cNvSpPr>
          <p:nvPr>
            <p:ph type="dt" sz="half" idx="10"/>
          </p:nvPr>
        </p:nvSpPr>
        <p:spPr/>
        <p:txBody>
          <a:bodyPr/>
          <a:lstStyle/>
          <a:p>
            <a:fld id="{5041EF15-8653-49E9-81C5-21B33348B616}"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111</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5486400" y="5410200"/>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36373181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12.080</a:t>
            </a:r>
          </a:p>
        </p:txBody>
      </p:sp>
      <p:sp>
        <p:nvSpPr>
          <p:cNvPr id="2" name="Content Placeholder 1"/>
          <p:cNvSpPr>
            <a:spLocks noGrp="1"/>
          </p:cNvSpPr>
          <p:nvPr>
            <p:ph idx="1"/>
          </p:nvPr>
        </p:nvSpPr>
        <p:spPr/>
        <p:txBody>
          <a:bodyPr>
            <a:normAutofit fontScale="77500" lnSpcReduction="20000"/>
          </a:bodyPr>
          <a:lstStyle/>
          <a:p>
            <a:pPr marL="0" indent="0">
              <a:lnSpc>
                <a:spcPct val="120000"/>
              </a:lnSpc>
              <a:spcBef>
                <a:spcPts val="0"/>
              </a:spcBef>
              <a:spcAft>
                <a:spcPts val="600"/>
              </a:spcAft>
              <a:buNone/>
            </a:pPr>
            <a:r>
              <a:rPr lang="en-US" dirty="0"/>
              <a:t>The </a:t>
            </a:r>
            <a:r>
              <a:rPr lang="en-US" dirty="0" err="1"/>
              <a:t>Tiler</a:t>
            </a:r>
            <a:r>
              <a:rPr lang="en-US" dirty="0"/>
              <a:t> shall be stationed at the outer door of the Lodge at all meetings and permit no person to enter without previous announcement through the Inner Guard, and permission of the Exalted Ruler. He shall require all Members to show their membership cards, and require visiting Members to register in the book kept for that purpose.</a:t>
            </a:r>
          </a:p>
          <a:p>
            <a:pPr marL="0" indent="0">
              <a:lnSpc>
                <a:spcPct val="120000"/>
              </a:lnSpc>
              <a:spcBef>
                <a:spcPts val="0"/>
              </a:spcBef>
              <a:spcAft>
                <a:spcPts val="600"/>
              </a:spcAft>
              <a:buNone/>
            </a:pPr>
            <a:r>
              <a:rPr lang="en-US" dirty="0"/>
              <a:t>He shall remain at his station until the close of all meetings. He shall assume charge of all jewels, regalia and other like Lodge property and see that they are in proper condition for all meetings of the Lodge. He shall furnish all necessary paraphernalia by order of the presiding Officer, have charge of the keys to Lodge doors, and see that all Lodge property is safely stored before leaving the Lodge room.</a:t>
            </a:r>
          </a:p>
          <a:p>
            <a:pPr marL="0" indent="0">
              <a:lnSpc>
                <a:spcPct val="120000"/>
              </a:lnSpc>
              <a:spcBef>
                <a:spcPts val="0"/>
              </a:spcBef>
              <a:spcAft>
                <a:spcPts val="600"/>
              </a:spcAft>
              <a:buNone/>
            </a:pPr>
            <a:r>
              <a:rPr lang="en-US" dirty="0"/>
              <a:t>He shall perform other duties as are inherent in and pertain to his office, or required by the Laws of the Order, or the By-Laws of the Lodge.</a:t>
            </a:r>
          </a:p>
          <a:p>
            <a:pPr marL="0" indent="0">
              <a:lnSpc>
                <a:spcPct val="120000"/>
              </a:lnSpc>
              <a:spcBef>
                <a:spcPts val="0"/>
              </a:spcBef>
              <a:spcAft>
                <a:spcPts val="600"/>
              </a:spcAft>
              <a:buNone/>
            </a:pPr>
            <a:r>
              <a:rPr lang="en-US" dirty="0"/>
              <a:t>He may receive compensation as may be fixed by By-Law.</a:t>
            </a:r>
          </a:p>
          <a:p>
            <a:pPr>
              <a:lnSpc>
                <a:spcPct val="120000"/>
              </a:lnSpc>
              <a:spcBef>
                <a:spcPts val="0"/>
              </a:spcBef>
              <a:spcAft>
                <a:spcPts val="600"/>
              </a:spcAft>
            </a:pPr>
            <a:endParaRPr lang="en-US" dirty="0"/>
          </a:p>
        </p:txBody>
      </p:sp>
      <p:sp>
        <p:nvSpPr>
          <p:cNvPr id="3" name="Date Placeholder 2"/>
          <p:cNvSpPr>
            <a:spLocks noGrp="1"/>
          </p:cNvSpPr>
          <p:nvPr>
            <p:ph type="dt" sz="half" idx="10"/>
          </p:nvPr>
        </p:nvSpPr>
        <p:spPr/>
        <p:txBody>
          <a:bodyPr/>
          <a:lstStyle/>
          <a:p>
            <a:fld id="{08340497-CF49-4003-A6DA-9260854D678F}"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112</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5181600" y="5715000"/>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26216469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12.100</a:t>
            </a:r>
          </a:p>
        </p:txBody>
      </p:sp>
      <p:sp>
        <p:nvSpPr>
          <p:cNvPr id="2" name="Content Placeholder 1"/>
          <p:cNvSpPr>
            <a:spLocks noGrp="1"/>
          </p:cNvSpPr>
          <p:nvPr>
            <p:ph idx="1"/>
          </p:nvPr>
        </p:nvSpPr>
        <p:spPr>
          <a:xfrm>
            <a:off x="1981200" y="1905000"/>
            <a:ext cx="8229600" cy="2667000"/>
          </a:xfrm>
        </p:spPr>
        <p:txBody>
          <a:bodyPr/>
          <a:lstStyle/>
          <a:p>
            <a:pPr marL="0" indent="0">
              <a:buNone/>
            </a:pPr>
            <a:r>
              <a:rPr lang="en-US" b="1" dirty="0"/>
              <a:t> </a:t>
            </a:r>
            <a:r>
              <a:rPr lang="en-US" dirty="0"/>
              <a:t>The Chaplain and the Inner Guard shall perform the duties required of them by the Laws of the Order, or the By-Laws of the Lodge.</a:t>
            </a:r>
          </a:p>
          <a:p>
            <a:endParaRPr lang="en-US" dirty="0"/>
          </a:p>
        </p:txBody>
      </p:sp>
      <p:sp>
        <p:nvSpPr>
          <p:cNvPr id="3" name="Date Placeholder 2"/>
          <p:cNvSpPr>
            <a:spLocks noGrp="1"/>
          </p:cNvSpPr>
          <p:nvPr>
            <p:ph type="dt" sz="half" idx="10"/>
          </p:nvPr>
        </p:nvSpPr>
        <p:spPr/>
        <p:txBody>
          <a:bodyPr/>
          <a:lstStyle/>
          <a:p>
            <a:fld id="{5B28E8EA-894F-4FD8-A82A-3BBDD7E2A00B}"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113</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5181600" y="5125264"/>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15716080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12.100</a:t>
            </a:r>
          </a:p>
        </p:txBody>
      </p:sp>
      <p:sp>
        <p:nvSpPr>
          <p:cNvPr id="2" name="Content Placeholder 1"/>
          <p:cNvSpPr>
            <a:spLocks noGrp="1"/>
          </p:cNvSpPr>
          <p:nvPr>
            <p:ph idx="1"/>
          </p:nvPr>
        </p:nvSpPr>
        <p:spPr>
          <a:xfrm>
            <a:off x="1981200" y="1905000"/>
            <a:ext cx="8229600" cy="2667000"/>
          </a:xfrm>
        </p:spPr>
        <p:txBody>
          <a:bodyPr/>
          <a:lstStyle/>
          <a:p>
            <a:pPr marL="0" indent="0">
              <a:buNone/>
            </a:pPr>
            <a:r>
              <a:rPr lang="en-US" b="1" dirty="0"/>
              <a:t> </a:t>
            </a:r>
            <a:r>
              <a:rPr lang="en-US" dirty="0"/>
              <a:t>The Chaplain and the Inner Guard shall perform the duties required of them by the Laws of the Order, or the By-Laws of the Lodge.</a:t>
            </a:r>
          </a:p>
          <a:p>
            <a:endParaRPr lang="en-US" dirty="0"/>
          </a:p>
        </p:txBody>
      </p:sp>
      <p:sp>
        <p:nvSpPr>
          <p:cNvPr id="3" name="Date Placeholder 2"/>
          <p:cNvSpPr>
            <a:spLocks noGrp="1"/>
          </p:cNvSpPr>
          <p:nvPr>
            <p:ph type="dt" sz="half" idx="10"/>
          </p:nvPr>
        </p:nvSpPr>
        <p:spPr/>
        <p:txBody>
          <a:bodyPr/>
          <a:lstStyle/>
          <a:p>
            <a:fld id="{19635B01-8B32-4993-A38E-41B2853BCA4A}"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114</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5181600" y="5486400"/>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4046340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12.110</a:t>
            </a:r>
          </a:p>
        </p:txBody>
      </p:sp>
      <p:sp>
        <p:nvSpPr>
          <p:cNvPr id="2" name="Content Placeholder 1"/>
          <p:cNvSpPr>
            <a:spLocks noGrp="1"/>
          </p:cNvSpPr>
          <p:nvPr>
            <p:ph idx="1"/>
          </p:nvPr>
        </p:nvSpPr>
        <p:spPr/>
        <p:txBody>
          <a:bodyPr/>
          <a:lstStyle/>
          <a:p>
            <a:pPr marL="0" indent="0">
              <a:buNone/>
            </a:pPr>
            <a:r>
              <a:rPr lang="en-US" dirty="0"/>
              <a:t>The Organist shall provide music prescribed by the Rituals and perform other duties required of him. </a:t>
            </a:r>
          </a:p>
          <a:p>
            <a:pPr marL="0" indent="0">
              <a:buNone/>
            </a:pPr>
            <a:endParaRPr lang="en-US" dirty="0"/>
          </a:p>
          <a:p>
            <a:pPr marL="0" indent="0">
              <a:buNone/>
            </a:pPr>
            <a:r>
              <a:rPr lang="en-US" dirty="0"/>
              <a:t>He may receive compensation for his services approved by the Lodge.</a:t>
            </a:r>
          </a:p>
          <a:p>
            <a:endParaRPr lang="en-US" dirty="0"/>
          </a:p>
        </p:txBody>
      </p:sp>
      <p:sp>
        <p:nvSpPr>
          <p:cNvPr id="3" name="Date Placeholder 2"/>
          <p:cNvSpPr>
            <a:spLocks noGrp="1"/>
          </p:cNvSpPr>
          <p:nvPr>
            <p:ph type="dt" sz="half" idx="10"/>
          </p:nvPr>
        </p:nvSpPr>
        <p:spPr/>
        <p:txBody>
          <a:bodyPr/>
          <a:lstStyle/>
          <a:p>
            <a:fld id="{D24F58E6-A8CC-46F8-BBEA-1E3F3E3516E6}"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115</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5181600" y="5181600"/>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3503807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Exalted Ruler</a:t>
            </a:r>
          </a:p>
        </p:txBody>
      </p:sp>
      <p:sp>
        <p:nvSpPr>
          <p:cNvPr id="2" name="Content Placeholder 1"/>
          <p:cNvSpPr>
            <a:spLocks noGrp="1"/>
          </p:cNvSpPr>
          <p:nvPr>
            <p:ph idx="1"/>
          </p:nvPr>
        </p:nvSpPr>
        <p:spPr/>
        <p:txBody>
          <a:bodyPr>
            <a:normAutofit/>
          </a:bodyPr>
          <a:lstStyle/>
          <a:p>
            <a:pPr lvl="0"/>
            <a:r>
              <a:rPr lang="en-US" dirty="0"/>
              <a:t>Chief Executive Officer:</a:t>
            </a:r>
          </a:p>
          <a:p>
            <a:pPr lvl="1"/>
            <a:r>
              <a:rPr lang="en-US" dirty="0"/>
              <a:t>Has ultimate responsibility for all activities of the Lodge.</a:t>
            </a:r>
          </a:p>
          <a:p>
            <a:pPr lvl="1"/>
            <a:r>
              <a:rPr lang="en-US" dirty="0"/>
              <a:t>It’s up to the Exalted Ruler to </a:t>
            </a:r>
            <a:r>
              <a:rPr lang="en-US" i="1" u="sng" dirty="0"/>
              <a:t>know</a:t>
            </a:r>
            <a:r>
              <a:rPr lang="en-US" dirty="0"/>
              <a:t> what’s going on in his/her Lodge. </a:t>
            </a:r>
          </a:p>
          <a:p>
            <a:pPr lvl="1"/>
            <a:r>
              <a:rPr lang="en-US" dirty="0"/>
              <a:t>Is a voting member of the Board of Directors.</a:t>
            </a:r>
          </a:p>
          <a:p>
            <a:pPr lvl="0"/>
            <a:r>
              <a:rPr lang="en-US" dirty="0"/>
              <a:t>Make preparations for the official visit of the District Deputy.</a:t>
            </a:r>
          </a:p>
          <a:p>
            <a:pPr lvl="0"/>
            <a:r>
              <a:rPr lang="en-US" dirty="0"/>
              <a:t>Make preparations for the official visit of the State Officer assigned to your Lodge.</a:t>
            </a:r>
          </a:p>
        </p:txBody>
      </p:sp>
      <p:sp>
        <p:nvSpPr>
          <p:cNvPr id="4" name="Date Placeholder 3"/>
          <p:cNvSpPr>
            <a:spLocks noGrp="1"/>
          </p:cNvSpPr>
          <p:nvPr>
            <p:ph type="dt" sz="half" idx="10"/>
          </p:nvPr>
        </p:nvSpPr>
        <p:spPr/>
        <p:txBody>
          <a:bodyPr/>
          <a:lstStyle/>
          <a:p>
            <a:fld id="{E8AB64EF-ACFD-4DC4-959A-E99CA5C70A1D}"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6" name="Slide Number Placeholder 5"/>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12</a:t>
            </a:fld>
            <a:endParaRPr lang="en-US">
              <a:solidFill>
                <a:prstClr val="white">
                  <a:shade val="50000"/>
                </a:prstClr>
              </a:solidFill>
              <a:latin typeface="Book Antiqua"/>
            </a:endParaRPr>
          </a:p>
        </p:txBody>
      </p:sp>
    </p:spTree>
    <p:extLst>
      <p:ext uri="{BB962C8B-B14F-4D97-AF65-F5344CB8AC3E}">
        <p14:creationId xmlns:p14="http://schemas.microsoft.com/office/powerpoint/2010/main" val="403180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Exalted Ruler</a:t>
            </a:r>
          </a:p>
        </p:txBody>
      </p:sp>
      <p:sp>
        <p:nvSpPr>
          <p:cNvPr id="2" name="Content Placeholder 1"/>
          <p:cNvSpPr>
            <a:spLocks noGrp="1"/>
          </p:cNvSpPr>
          <p:nvPr>
            <p:ph idx="1"/>
          </p:nvPr>
        </p:nvSpPr>
        <p:spPr/>
        <p:txBody>
          <a:bodyPr>
            <a:normAutofit lnSpcReduction="10000"/>
          </a:bodyPr>
          <a:lstStyle/>
          <a:p>
            <a:pPr lvl="0"/>
            <a:r>
              <a:rPr lang="en-US" sz="2800" dirty="0"/>
              <a:t>Appoint an acting officer to serve in the place of an incapacitated or disabled holder of an office.</a:t>
            </a:r>
          </a:p>
          <a:p>
            <a:pPr lvl="0"/>
            <a:r>
              <a:rPr lang="en-US" sz="2800" dirty="0"/>
              <a:t>Preside At All Lodge Sessions</a:t>
            </a:r>
          </a:p>
          <a:p>
            <a:pPr lvl="1"/>
            <a:r>
              <a:rPr lang="en-US" dirty="0"/>
              <a:t>Absence should be an absolute rarity.</a:t>
            </a:r>
          </a:p>
          <a:p>
            <a:pPr lvl="1"/>
            <a:r>
              <a:rPr lang="en-US" dirty="0"/>
              <a:t>The ER may designate a Past Exalted Ruler to preside in his/her absence. (GLS Sec.</a:t>
            </a:r>
            <a:r>
              <a:rPr lang="en-US" dirty="0">
                <a:solidFill>
                  <a:srgbClr val="C00000"/>
                </a:solidFill>
                <a:hlinkClick r:id="rId2" action="ppaction://hlinksldjump"/>
              </a:rPr>
              <a:t>15.010</a:t>
            </a:r>
            <a:r>
              <a:rPr lang="en-US" dirty="0"/>
              <a:t>)</a:t>
            </a:r>
          </a:p>
          <a:p>
            <a:pPr lvl="1"/>
            <a:r>
              <a:rPr lang="en-US" dirty="0"/>
              <a:t>The Leading Knight, or officer next in rank, presides only if the ER has not designated a PER to preside.</a:t>
            </a:r>
          </a:p>
          <a:p>
            <a:pPr lvl="0"/>
            <a:r>
              <a:rPr lang="en-US" sz="2800" dirty="0"/>
              <a:t>Enforce the Laws of the Order</a:t>
            </a:r>
          </a:p>
          <a:p>
            <a:pPr lvl="1"/>
            <a:r>
              <a:rPr lang="en-US" dirty="0"/>
              <a:t>A study of the Statutes is essential since one cannot enforce what one does not know.</a:t>
            </a:r>
          </a:p>
          <a:p>
            <a:pPr marL="0" indent="0">
              <a:buNone/>
            </a:pPr>
            <a:endParaRPr lang="en-US" dirty="0"/>
          </a:p>
        </p:txBody>
      </p:sp>
      <p:sp>
        <p:nvSpPr>
          <p:cNvPr id="4" name="Date Placeholder 3"/>
          <p:cNvSpPr>
            <a:spLocks noGrp="1"/>
          </p:cNvSpPr>
          <p:nvPr>
            <p:ph type="dt" sz="half" idx="10"/>
          </p:nvPr>
        </p:nvSpPr>
        <p:spPr/>
        <p:txBody>
          <a:bodyPr/>
          <a:lstStyle/>
          <a:p>
            <a:fld id="{177ED9A8-3E32-4992-A84F-32BF7EFEC9E5}"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6" name="Slide Number Placeholder 5"/>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13</a:t>
            </a:fld>
            <a:endParaRPr lang="en-US">
              <a:solidFill>
                <a:prstClr val="white">
                  <a:shade val="50000"/>
                </a:prstClr>
              </a:solidFill>
              <a:latin typeface="Book Antiqua"/>
            </a:endParaRPr>
          </a:p>
        </p:txBody>
      </p:sp>
      <p:sp>
        <p:nvSpPr>
          <p:cNvPr id="7" name="Rectangle 6">
            <a:hlinkClick r:id="" action="ppaction://noaction"/>
          </p:cNvPr>
          <p:cNvSpPr/>
          <p:nvPr/>
        </p:nvSpPr>
        <p:spPr>
          <a:xfrm>
            <a:off x="6172200" y="2667000"/>
            <a:ext cx="990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
        <p:nvSpPr>
          <p:cNvPr id="8" name="Rectangle 7">
            <a:hlinkClick r:id="" action="ppaction://noaction"/>
          </p:cNvPr>
          <p:cNvSpPr/>
          <p:nvPr/>
        </p:nvSpPr>
        <p:spPr>
          <a:xfrm>
            <a:off x="2209800" y="5257800"/>
            <a:ext cx="1219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381320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Exalted Ruler</a:t>
            </a:r>
          </a:p>
        </p:txBody>
      </p:sp>
      <p:sp>
        <p:nvSpPr>
          <p:cNvPr id="2" name="Content Placeholder 1"/>
          <p:cNvSpPr>
            <a:spLocks noGrp="1"/>
          </p:cNvSpPr>
          <p:nvPr>
            <p:ph idx="1"/>
          </p:nvPr>
        </p:nvSpPr>
        <p:spPr/>
        <p:txBody>
          <a:bodyPr>
            <a:normAutofit/>
          </a:bodyPr>
          <a:lstStyle/>
          <a:p>
            <a:pPr lvl="0"/>
            <a:r>
              <a:rPr lang="en-US" dirty="0"/>
              <a:t>Appoint All Committees</a:t>
            </a:r>
          </a:p>
          <a:p>
            <a:pPr lvl="1"/>
            <a:r>
              <a:rPr lang="en-US" dirty="0"/>
              <a:t>Appointments to committees and designating the Chair thereof are the sole right of an Exalted Ruler. </a:t>
            </a:r>
            <a:r>
              <a:rPr lang="en-US" dirty="0" err="1"/>
              <a:t>He/She</a:t>
            </a:r>
            <a:r>
              <a:rPr lang="en-US" dirty="0"/>
              <a:t> may remove any committee member at any time.</a:t>
            </a:r>
          </a:p>
          <a:p>
            <a:pPr lvl="1"/>
            <a:r>
              <a:rPr lang="en-US" dirty="0"/>
              <a:t>The Exalted Ruler is NOT an ex-officio member of any committee.</a:t>
            </a:r>
          </a:p>
          <a:p>
            <a:pPr lvl="0"/>
            <a:r>
              <a:rPr lang="en-US" dirty="0"/>
              <a:t>Respond to all Grand Lodge Communications</a:t>
            </a:r>
          </a:p>
          <a:p>
            <a:pPr lvl="1"/>
            <a:r>
              <a:rPr lang="en-US" dirty="0"/>
              <a:t>Although oftentimes executed by others, it is the duty of the ER to see that the Grand Lodge reports, and response to correspondence are submitted in timely fashion.</a:t>
            </a:r>
          </a:p>
          <a:p>
            <a:endParaRPr lang="en-US" dirty="0"/>
          </a:p>
        </p:txBody>
      </p:sp>
      <p:sp>
        <p:nvSpPr>
          <p:cNvPr id="4" name="Date Placeholder 3"/>
          <p:cNvSpPr>
            <a:spLocks noGrp="1"/>
          </p:cNvSpPr>
          <p:nvPr>
            <p:ph type="dt" sz="half" idx="10"/>
          </p:nvPr>
        </p:nvSpPr>
        <p:spPr/>
        <p:txBody>
          <a:bodyPr/>
          <a:lstStyle/>
          <a:p>
            <a:fld id="{BDF3CFBA-EA80-473D-8F25-217F695CBD44}"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6" name="Slide Number Placeholder 5"/>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14</a:t>
            </a:fld>
            <a:endParaRPr lang="en-US">
              <a:solidFill>
                <a:prstClr val="white">
                  <a:shade val="50000"/>
                </a:prstClr>
              </a:solidFill>
              <a:latin typeface="Book Antiqua"/>
            </a:endParaRPr>
          </a:p>
        </p:txBody>
      </p:sp>
      <p:sp>
        <p:nvSpPr>
          <p:cNvPr id="7" name="Rectangle 6">
            <a:hlinkClick r:id="" action="ppaction://noaction"/>
          </p:cNvPr>
          <p:cNvSpPr/>
          <p:nvPr/>
        </p:nvSpPr>
        <p:spPr>
          <a:xfrm>
            <a:off x="7010400" y="3886200"/>
            <a:ext cx="990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
        <p:nvSpPr>
          <p:cNvPr id="8" name="Rectangle 7">
            <a:hlinkClick r:id="" action="ppaction://noaction"/>
          </p:cNvPr>
          <p:cNvSpPr/>
          <p:nvPr/>
        </p:nvSpPr>
        <p:spPr>
          <a:xfrm>
            <a:off x="7391400" y="4419600"/>
            <a:ext cx="990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1798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Exalted Ruler</a:t>
            </a:r>
          </a:p>
        </p:txBody>
      </p:sp>
      <p:sp>
        <p:nvSpPr>
          <p:cNvPr id="2" name="Content Placeholder 1"/>
          <p:cNvSpPr>
            <a:spLocks noGrp="1"/>
          </p:cNvSpPr>
          <p:nvPr>
            <p:ph idx="1"/>
          </p:nvPr>
        </p:nvSpPr>
        <p:spPr/>
        <p:txBody>
          <a:bodyPr>
            <a:normAutofit/>
          </a:bodyPr>
          <a:lstStyle/>
          <a:p>
            <a:pPr lvl="0"/>
            <a:r>
              <a:rPr lang="en-US" dirty="0"/>
              <a:t>Attend Grand Lodge Session (GLS, </a:t>
            </a:r>
            <a:r>
              <a:rPr lang="en-US" dirty="0">
                <a:solidFill>
                  <a:srgbClr val="C00000"/>
                </a:solidFill>
                <a:hlinkClick r:id="rId2" action="ppaction://hlinksldjump"/>
              </a:rPr>
              <a:t>12.120</a:t>
            </a:r>
            <a:r>
              <a:rPr lang="en-US" dirty="0"/>
              <a:t>)</a:t>
            </a:r>
          </a:p>
          <a:p>
            <a:pPr lvl="1"/>
            <a:r>
              <a:rPr lang="en-US" dirty="0"/>
              <a:t>The Lodge is obliged to send the ER to the Grand Lodge Session and to pay his/her expenses to the extent provided in Sec. </a:t>
            </a:r>
            <a:r>
              <a:rPr lang="en-US" dirty="0">
                <a:solidFill>
                  <a:srgbClr val="C00000"/>
                </a:solidFill>
                <a:hlinkClick r:id="rId3" action="ppaction://hlinksldjump"/>
              </a:rPr>
              <a:t>4.240</a:t>
            </a:r>
            <a:r>
              <a:rPr lang="en-US" dirty="0"/>
              <a:t>.</a:t>
            </a:r>
          </a:p>
          <a:p>
            <a:pPr lvl="1"/>
            <a:r>
              <a:rPr lang="en-US" dirty="0"/>
              <a:t>In turn, the Exalted Ruler must attend the Grand Lodge Sessions and make a report thereon to the Lodge no later than the first meeting in October.</a:t>
            </a:r>
          </a:p>
          <a:p>
            <a:pPr lvl="1"/>
            <a:r>
              <a:rPr lang="en-US" dirty="0"/>
              <a:t>Each Local Lodge at its annual election must elect an Alternate Representative. (GLS </a:t>
            </a:r>
            <a:r>
              <a:rPr lang="en-US" dirty="0">
                <a:solidFill>
                  <a:srgbClr val="C00000"/>
                </a:solidFill>
                <a:hlinkClick r:id="rId4" action="ppaction://hlinksldjump"/>
              </a:rPr>
              <a:t>12.120 </a:t>
            </a:r>
            <a:r>
              <a:rPr lang="en-US" dirty="0" err="1">
                <a:solidFill>
                  <a:srgbClr val="C00000"/>
                </a:solidFill>
                <a:hlinkClick r:id="rId4" action="ppaction://hlinksldjump"/>
              </a:rPr>
              <a:t>dec.</a:t>
            </a:r>
            <a:r>
              <a:rPr lang="en-US" dirty="0">
                <a:solidFill>
                  <a:srgbClr val="C00000"/>
                </a:solidFill>
                <a:hlinkClick r:id="rId4" action="ppaction://hlinksldjump"/>
              </a:rPr>
              <a:t> #2</a:t>
            </a:r>
            <a:r>
              <a:rPr lang="en-US" dirty="0"/>
              <a:t>)</a:t>
            </a:r>
          </a:p>
          <a:p>
            <a:endParaRPr lang="en-US" dirty="0"/>
          </a:p>
        </p:txBody>
      </p:sp>
      <p:sp>
        <p:nvSpPr>
          <p:cNvPr id="4" name="Date Placeholder 3"/>
          <p:cNvSpPr>
            <a:spLocks noGrp="1"/>
          </p:cNvSpPr>
          <p:nvPr>
            <p:ph type="dt" sz="half" idx="10"/>
          </p:nvPr>
        </p:nvSpPr>
        <p:spPr/>
        <p:txBody>
          <a:bodyPr/>
          <a:lstStyle/>
          <a:p>
            <a:fld id="{BDF3CFBA-EA80-473D-8F25-217F695CBD44}"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6" name="Slide Number Placeholder 5"/>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15</a:t>
            </a:fld>
            <a:endParaRPr lang="en-US">
              <a:solidFill>
                <a:prstClr val="white">
                  <a:shade val="50000"/>
                </a:prstClr>
              </a:solidFill>
              <a:latin typeface="Book Antiqua"/>
            </a:endParaRPr>
          </a:p>
        </p:txBody>
      </p:sp>
    </p:spTree>
    <p:extLst>
      <p:ext uri="{BB962C8B-B14F-4D97-AF65-F5344CB8AC3E}">
        <p14:creationId xmlns:p14="http://schemas.microsoft.com/office/powerpoint/2010/main" val="245849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Exalted Ruler</a:t>
            </a:r>
          </a:p>
        </p:txBody>
      </p:sp>
      <p:sp>
        <p:nvSpPr>
          <p:cNvPr id="2" name="Content Placeholder 1"/>
          <p:cNvSpPr>
            <a:spLocks noGrp="1"/>
          </p:cNvSpPr>
          <p:nvPr>
            <p:ph idx="1"/>
          </p:nvPr>
        </p:nvSpPr>
        <p:spPr/>
        <p:txBody>
          <a:bodyPr>
            <a:normAutofit/>
          </a:bodyPr>
          <a:lstStyle/>
          <a:p>
            <a:pPr lvl="0"/>
            <a:r>
              <a:rPr lang="en-US" sz="2800" dirty="0"/>
              <a:t>Attend all DDGER Clinics unless excused for good cause.</a:t>
            </a:r>
          </a:p>
          <a:p>
            <a:pPr lvl="0"/>
            <a:r>
              <a:rPr lang="en-US" sz="2800" dirty="0"/>
              <a:t>Attend District and State Association Meetings</a:t>
            </a:r>
          </a:p>
          <a:p>
            <a:pPr lvl="1"/>
            <a:r>
              <a:rPr lang="en-US" dirty="0"/>
              <a:t>This should be considered essential to keeping informed and doing a good job.</a:t>
            </a:r>
          </a:p>
          <a:p>
            <a:pPr lvl="0"/>
            <a:r>
              <a:rPr lang="en-US" sz="2800" dirty="0"/>
              <a:t>Attend Lodge Social Functions</a:t>
            </a:r>
          </a:p>
          <a:p>
            <a:pPr lvl="1"/>
            <a:r>
              <a:rPr lang="en-US" dirty="0"/>
              <a:t>This demonstrates unity and support for your committees.</a:t>
            </a:r>
          </a:p>
          <a:p>
            <a:pPr lvl="1"/>
            <a:r>
              <a:rPr lang="en-US" dirty="0"/>
              <a:t>While customarily given during social functions, the 11 o’clock Toast is mandatory only when the Lodge is in session at the hour of eleven.</a:t>
            </a:r>
          </a:p>
          <a:p>
            <a:pPr lvl="0"/>
            <a:r>
              <a:rPr lang="en-US" sz="2800" dirty="0"/>
              <a:t>Perform other duties required by the Laws of the Order and the By-Laws of the Lodge.</a:t>
            </a:r>
          </a:p>
          <a:p>
            <a:pPr lvl="0"/>
            <a:endParaRPr lang="en-US" dirty="0"/>
          </a:p>
          <a:p>
            <a:endParaRPr lang="en-US" dirty="0"/>
          </a:p>
        </p:txBody>
      </p:sp>
      <p:sp>
        <p:nvSpPr>
          <p:cNvPr id="4" name="Date Placeholder 3"/>
          <p:cNvSpPr>
            <a:spLocks noGrp="1"/>
          </p:cNvSpPr>
          <p:nvPr>
            <p:ph type="dt" sz="half" idx="10"/>
          </p:nvPr>
        </p:nvSpPr>
        <p:spPr/>
        <p:txBody>
          <a:bodyPr/>
          <a:lstStyle/>
          <a:p>
            <a:fld id="{F56ACA7C-B8B9-4495-B6EC-4749E1A27E23}"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6" name="Slide Number Placeholder 5"/>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16</a:t>
            </a:fld>
            <a:endParaRPr lang="en-US">
              <a:solidFill>
                <a:prstClr val="white">
                  <a:shade val="50000"/>
                </a:prstClr>
              </a:solidFill>
              <a:latin typeface="Book Antiqua"/>
            </a:endParaRPr>
          </a:p>
        </p:txBody>
      </p:sp>
    </p:spTree>
    <p:extLst>
      <p:ext uri="{BB962C8B-B14F-4D97-AF65-F5344CB8AC3E}">
        <p14:creationId xmlns:p14="http://schemas.microsoft.com/office/powerpoint/2010/main" val="288619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Exalted Ruler Special Information</a:t>
            </a:r>
          </a:p>
        </p:txBody>
      </p:sp>
      <p:sp>
        <p:nvSpPr>
          <p:cNvPr id="2" name="Content Placeholder 1"/>
          <p:cNvSpPr>
            <a:spLocks noGrp="1"/>
          </p:cNvSpPr>
          <p:nvPr>
            <p:ph idx="1"/>
          </p:nvPr>
        </p:nvSpPr>
        <p:spPr>
          <a:xfrm>
            <a:off x="1981200" y="1752600"/>
            <a:ext cx="8229600" cy="4572000"/>
          </a:xfrm>
        </p:spPr>
        <p:txBody>
          <a:bodyPr>
            <a:noAutofit/>
          </a:bodyPr>
          <a:lstStyle/>
          <a:p>
            <a:pPr lvl="0"/>
            <a:r>
              <a:rPr lang="en-US" dirty="0"/>
              <a:t>Delegate Responsibility</a:t>
            </a:r>
          </a:p>
          <a:p>
            <a:pPr lvl="1"/>
            <a:r>
              <a:rPr lang="en-US" dirty="0"/>
              <a:t>Don’t try to ‘do it all.’ Extend the learning process to others.</a:t>
            </a:r>
          </a:p>
          <a:p>
            <a:pPr>
              <a:spcAft>
                <a:spcPts val="600"/>
              </a:spcAft>
            </a:pPr>
            <a:r>
              <a:rPr lang="en-US" dirty="0"/>
              <a:t>Exalted Rulers are accountable (and may also be responsible!) for seeing that reports are in on time.</a:t>
            </a:r>
          </a:p>
          <a:p>
            <a:pPr lvl="1">
              <a:spcAft>
                <a:spcPts val="600"/>
              </a:spcAft>
            </a:pPr>
            <a:r>
              <a:rPr lang="en-US" sz="2200" dirty="0"/>
              <a:t>Monthly Membership and </a:t>
            </a:r>
            <a:r>
              <a:rPr lang="en-US" sz="2200" dirty="0" err="1"/>
              <a:t>Lapsation</a:t>
            </a:r>
            <a:r>
              <a:rPr lang="en-US" sz="2200" dirty="0"/>
              <a:t> reports to be sent to District Chairman</a:t>
            </a:r>
          </a:p>
          <a:p>
            <a:pPr lvl="1">
              <a:spcAft>
                <a:spcPts val="600"/>
              </a:spcAft>
            </a:pPr>
            <a:r>
              <a:rPr lang="en-US" sz="2200" dirty="0"/>
              <a:t>Monthly Lodge Activities Calendar with copy of Bulletin to be sent to District Lodge Activities Chairman.</a:t>
            </a:r>
          </a:p>
        </p:txBody>
      </p:sp>
      <p:sp>
        <p:nvSpPr>
          <p:cNvPr id="4" name="Date Placeholder 3"/>
          <p:cNvSpPr>
            <a:spLocks noGrp="1"/>
          </p:cNvSpPr>
          <p:nvPr>
            <p:ph type="dt" sz="half" idx="10"/>
          </p:nvPr>
        </p:nvSpPr>
        <p:spPr/>
        <p:txBody>
          <a:bodyPr/>
          <a:lstStyle/>
          <a:p>
            <a:fld id="{55950DC6-22CC-4C68-9E25-144DE58B1D4D}"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6" name="Slide Number Placeholder 5"/>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17</a:t>
            </a:fld>
            <a:endParaRPr lang="en-US">
              <a:solidFill>
                <a:prstClr val="white">
                  <a:shade val="50000"/>
                </a:prstClr>
              </a:solidFill>
              <a:latin typeface="Book Antiqua"/>
            </a:endParaRPr>
          </a:p>
        </p:txBody>
      </p:sp>
      <p:sp>
        <p:nvSpPr>
          <p:cNvPr id="7" name="Rectangle 6">
            <a:hlinkClick r:id="" action="ppaction://noaction"/>
          </p:cNvPr>
          <p:cNvSpPr/>
          <p:nvPr/>
        </p:nvSpPr>
        <p:spPr>
          <a:xfrm>
            <a:off x="2819400" y="5562600"/>
            <a:ext cx="76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379109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Exalted Ruler Special Information</a:t>
            </a:r>
          </a:p>
        </p:txBody>
      </p:sp>
      <p:sp>
        <p:nvSpPr>
          <p:cNvPr id="2" name="Content Placeholder 1"/>
          <p:cNvSpPr>
            <a:spLocks noGrp="1"/>
          </p:cNvSpPr>
          <p:nvPr>
            <p:ph idx="1"/>
          </p:nvPr>
        </p:nvSpPr>
        <p:spPr>
          <a:xfrm>
            <a:off x="1981200" y="1752600"/>
            <a:ext cx="8229600" cy="4572000"/>
          </a:xfrm>
        </p:spPr>
        <p:txBody>
          <a:bodyPr>
            <a:noAutofit/>
          </a:bodyPr>
          <a:lstStyle/>
          <a:p>
            <a:pPr marL="137160" indent="0">
              <a:spcAft>
                <a:spcPts val="600"/>
              </a:spcAft>
              <a:buNone/>
            </a:pPr>
            <a:r>
              <a:rPr lang="en-US" dirty="0"/>
              <a:t>Dues are payable in advance. The new Lodge year commences on April 1. A member is delinquent if he has not paid at least 6 months dues by April 1. Same applies to October 1, if dues were paid for 6 months only.</a:t>
            </a:r>
          </a:p>
          <a:p>
            <a:pPr>
              <a:spcAft>
                <a:spcPts val="600"/>
              </a:spcAft>
            </a:pPr>
            <a:r>
              <a:rPr lang="en-US" dirty="0"/>
              <a:t>Delinquent members can only be dropped from the rolls during the month of March.</a:t>
            </a:r>
          </a:p>
        </p:txBody>
      </p:sp>
      <p:sp>
        <p:nvSpPr>
          <p:cNvPr id="4" name="Date Placeholder 3"/>
          <p:cNvSpPr>
            <a:spLocks noGrp="1"/>
          </p:cNvSpPr>
          <p:nvPr>
            <p:ph type="dt" sz="half" idx="10"/>
          </p:nvPr>
        </p:nvSpPr>
        <p:spPr/>
        <p:txBody>
          <a:bodyPr/>
          <a:lstStyle/>
          <a:p>
            <a:fld id="{55950DC6-22CC-4C68-9E25-144DE58B1D4D}"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6" name="Slide Number Placeholder 5"/>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18</a:t>
            </a:fld>
            <a:endParaRPr lang="en-US">
              <a:solidFill>
                <a:prstClr val="white">
                  <a:shade val="50000"/>
                </a:prstClr>
              </a:solidFill>
              <a:latin typeface="Book Antiqua"/>
            </a:endParaRPr>
          </a:p>
        </p:txBody>
      </p:sp>
    </p:spTree>
    <p:extLst>
      <p:ext uri="{BB962C8B-B14F-4D97-AF65-F5344CB8AC3E}">
        <p14:creationId xmlns:p14="http://schemas.microsoft.com/office/powerpoint/2010/main" val="2516598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ER Special Information</a:t>
            </a:r>
          </a:p>
        </p:txBody>
      </p:sp>
      <p:sp>
        <p:nvSpPr>
          <p:cNvPr id="2" name="Content Placeholder 1"/>
          <p:cNvSpPr>
            <a:spLocks noGrp="1"/>
          </p:cNvSpPr>
          <p:nvPr>
            <p:ph idx="1"/>
          </p:nvPr>
        </p:nvSpPr>
        <p:spPr/>
        <p:txBody>
          <a:bodyPr>
            <a:normAutofit/>
          </a:bodyPr>
          <a:lstStyle/>
          <a:p>
            <a:pPr>
              <a:spcAft>
                <a:spcPts val="600"/>
              </a:spcAft>
            </a:pPr>
            <a:r>
              <a:rPr lang="en-US" dirty="0"/>
              <a:t>If an Officer of the Lodge has been absent from meetings for two consecutive months without good cause, the Lodge, by virtue of GLS Sec. </a:t>
            </a:r>
            <a:r>
              <a:rPr lang="en-US" dirty="0">
                <a:solidFill>
                  <a:srgbClr val="C00000"/>
                </a:solidFill>
                <a:hlinkClick r:id="rId2" action="ppaction://hlinksldjump"/>
              </a:rPr>
              <a:t>12.140</a:t>
            </a:r>
            <a:r>
              <a:rPr lang="en-US" dirty="0"/>
              <a:t>, should remove him/her. If the Lodge does not act, the only recourse is to appeal to the DDGER.</a:t>
            </a:r>
          </a:p>
          <a:p>
            <a:pPr>
              <a:spcAft>
                <a:spcPts val="600"/>
              </a:spcAft>
            </a:pPr>
            <a:r>
              <a:rPr lang="en-US" dirty="0"/>
              <a:t>Use of contingency funds requires 2/3 vote of the members present. </a:t>
            </a:r>
          </a:p>
          <a:p>
            <a:pPr>
              <a:spcAft>
                <a:spcPts val="600"/>
              </a:spcAft>
            </a:pPr>
            <a:r>
              <a:rPr lang="en-US" dirty="0"/>
              <a:t>The Board of Directors must make a written report of its transactions semi-annually – first session in April and October.</a:t>
            </a:r>
          </a:p>
          <a:p>
            <a:endParaRPr lang="en-US" dirty="0"/>
          </a:p>
        </p:txBody>
      </p:sp>
      <p:sp>
        <p:nvSpPr>
          <p:cNvPr id="4" name="Date Placeholder 3"/>
          <p:cNvSpPr>
            <a:spLocks noGrp="1"/>
          </p:cNvSpPr>
          <p:nvPr>
            <p:ph type="dt" sz="half" idx="10"/>
          </p:nvPr>
        </p:nvSpPr>
        <p:spPr/>
        <p:txBody>
          <a:bodyPr/>
          <a:lstStyle/>
          <a:p>
            <a:fld id="{2093A339-FD65-427B-A4A2-E803883C9FE9}"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6" name="Slide Number Placeholder 5"/>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19</a:t>
            </a:fld>
            <a:endParaRPr lang="en-US">
              <a:solidFill>
                <a:prstClr val="white">
                  <a:shade val="50000"/>
                </a:prstClr>
              </a:solidFill>
              <a:latin typeface="Book Antiqua"/>
            </a:endParaRPr>
          </a:p>
        </p:txBody>
      </p:sp>
    </p:spTree>
    <p:extLst>
      <p:ext uri="{BB962C8B-B14F-4D97-AF65-F5344CB8AC3E}">
        <p14:creationId xmlns:p14="http://schemas.microsoft.com/office/powerpoint/2010/main" val="14878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4822" y="3429000"/>
            <a:ext cx="7924800" cy="1371600"/>
          </a:xfrm>
        </p:spPr>
        <p:txBody>
          <a:bodyPr/>
          <a:lstStyle/>
          <a:p>
            <a:pPr algn="ctr"/>
            <a:r>
              <a:rPr lang="en-US" dirty="0"/>
              <a:t>Officer Statutory Duties</a:t>
            </a:r>
          </a:p>
        </p:txBody>
      </p:sp>
      <p:sp>
        <p:nvSpPr>
          <p:cNvPr id="5" name="Text Placeholder 4"/>
          <p:cNvSpPr>
            <a:spLocks noGrp="1"/>
          </p:cNvSpPr>
          <p:nvPr>
            <p:ph type="body" idx="1"/>
          </p:nvPr>
        </p:nvSpPr>
        <p:spPr>
          <a:xfrm>
            <a:off x="2133600" y="4953000"/>
            <a:ext cx="7086600" cy="457200"/>
          </a:xfrm>
        </p:spPr>
        <p:txBody>
          <a:bodyPr/>
          <a:lstStyle/>
          <a:p>
            <a:pPr algn="ctr"/>
            <a:r>
              <a:rPr lang="en-US" dirty="0"/>
              <a:t>Grand Lodge Requirements</a:t>
            </a:r>
          </a:p>
        </p:txBody>
      </p:sp>
      <p:sp>
        <p:nvSpPr>
          <p:cNvPr id="6" name="Date Placeholder 5"/>
          <p:cNvSpPr>
            <a:spLocks noGrp="1"/>
          </p:cNvSpPr>
          <p:nvPr>
            <p:ph type="dt" sz="half" idx="10"/>
          </p:nvPr>
        </p:nvSpPr>
        <p:spPr/>
        <p:txBody>
          <a:bodyPr/>
          <a:lstStyle/>
          <a:p>
            <a:fld id="{C3A31BED-6DFB-48F2-B705-5D8A74B2B591}"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7" name="Footer Placeholder 6"/>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8" name="Slide Number Placeholder 7"/>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2</a:t>
            </a:fld>
            <a:endParaRPr lang="en-US">
              <a:solidFill>
                <a:prstClr val="white">
                  <a:shade val="50000"/>
                </a:prstClr>
              </a:solidFill>
              <a:latin typeface="Book Antiqua"/>
            </a:endParaRPr>
          </a:p>
        </p:txBody>
      </p:sp>
      <p:pic>
        <p:nvPicPr>
          <p:cNvPr id="1027" name="Picture 3" descr="C:\Users\dgerth\AppData\Local\Microsoft\Windows\INetCache\IE\KFS2ADG6\MC90030538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828800"/>
            <a:ext cx="1266444" cy="1832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898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Leading Knight (GLS Sec. </a:t>
            </a:r>
            <a:r>
              <a:rPr lang="en-US" dirty="0">
                <a:solidFill>
                  <a:srgbClr val="C00000"/>
                </a:solidFill>
                <a:hlinkClick r:id="rId2" action="ppaction://hlinksldjump"/>
              </a:rPr>
              <a:t>12.040</a:t>
            </a:r>
            <a:r>
              <a:rPr lang="en-US" dirty="0"/>
              <a:t>)</a:t>
            </a:r>
          </a:p>
        </p:txBody>
      </p:sp>
      <p:sp>
        <p:nvSpPr>
          <p:cNvPr id="2" name="Content Placeholder 1"/>
          <p:cNvSpPr>
            <a:spLocks noGrp="1"/>
          </p:cNvSpPr>
          <p:nvPr>
            <p:ph idx="1"/>
          </p:nvPr>
        </p:nvSpPr>
        <p:spPr/>
        <p:txBody>
          <a:bodyPr>
            <a:noAutofit/>
          </a:bodyPr>
          <a:lstStyle/>
          <a:p>
            <a:pPr marL="137160" indent="0">
              <a:lnSpc>
                <a:spcPct val="120000"/>
              </a:lnSpc>
              <a:spcBef>
                <a:spcPts val="0"/>
              </a:spcBef>
              <a:spcAft>
                <a:spcPts val="600"/>
              </a:spcAft>
              <a:buNone/>
            </a:pPr>
            <a:r>
              <a:rPr lang="en-US" dirty="0"/>
              <a:t>As a Leading Knight, you should be familiar with Lodge operation, and the manuals (Secretary, Auditing, Club Operation, Membership Control, Lodge Activities, Protocol, etc.) One of the extremely important books is the </a:t>
            </a:r>
            <a:r>
              <a:rPr lang="en-US" b="1" i="1" dirty="0"/>
              <a:t>Grand Lodge Annotated Statutes,</a:t>
            </a:r>
            <a:r>
              <a:rPr lang="en-US" dirty="0"/>
              <a:t> which you should review constantly to keep current with the Rules and Regulations of </a:t>
            </a:r>
            <a:r>
              <a:rPr lang="en-US" dirty="0" err="1"/>
              <a:t>Elkdom</a:t>
            </a:r>
            <a:r>
              <a:rPr lang="en-US" dirty="0"/>
              <a:t>. </a:t>
            </a:r>
          </a:p>
          <a:p>
            <a:pPr marL="137160" indent="0">
              <a:lnSpc>
                <a:spcPct val="120000"/>
              </a:lnSpc>
              <a:spcBef>
                <a:spcPts val="0"/>
              </a:spcBef>
              <a:spcAft>
                <a:spcPts val="600"/>
              </a:spcAft>
              <a:buNone/>
            </a:pPr>
            <a:endParaRPr lang="en-US" sz="1800" dirty="0"/>
          </a:p>
          <a:p>
            <a:pPr marL="137160" indent="0">
              <a:lnSpc>
                <a:spcPct val="120000"/>
              </a:lnSpc>
              <a:spcBef>
                <a:spcPts val="0"/>
              </a:spcBef>
              <a:spcAft>
                <a:spcPts val="600"/>
              </a:spcAft>
              <a:buNone/>
            </a:pPr>
            <a:endParaRPr lang="en-US" sz="1800" dirty="0"/>
          </a:p>
        </p:txBody>
      </p:sp>
      <p:sp>
        <p:nvSpPr>
          <p:cNvPr id="4" name="Date Placeholder 3"/>
          <p:cNvSpPr>
            <a:spLocks noGrp="1"/>
          </p:cNvSpPr>
          <p:nvPr>
            <p:ph type="dt" sz="half" idx="10"/>
          </p:nvPr>
        </p:nvSpPr>
        <p:spPr/>
        <p:txBody>
          <a:bodyPr/>
          <a:lstStyle/>
          <a:p>
            <a:fld id="{113BD6D9-773D-4889-BEAF-011BBD80605B}"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6" name="Slide Number Placeholder 5"/>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20</a:t>
            </a:fld>
            <a:endParaRPr lang="en-US">
              <a:solidFill>
                <a:prstClr val="white">
                  <a:shade val="50000"/>
                </a:prstClr>
              </a:solidFill>
              <a:latin typeface="Book Antiqua"/>
            </a:endParaRPr>
          </a:p>
        </p:txBody>
      </p:sp>
    </p:spTree>
    <p:extLst>
      <p:ext uri="{BB962C8B-B14F-4D97-AF65-F5344CB8AC3E}">
        <p14:creationId xmlns:p14="http://schemas.microsoft.com/office/powerpoint/2010/main" val="2737529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Leading Knight</a:t>
            </a:r>
          </a:p>
        </p:txBody>
      </p:sp>
      <p:sp>
        <p:nvSpPr>
          <p:cNvPr id="2" name="Content Placeholder 1"/>
          <p:cNvSpPr>
            <a:spLocks noGrp="1"/>
          </p:cNvSpPr>
          <p:nvPr>
            <p:ph idx="1"/>
          </p:nvPr>
        </p:nvSpPr>
        <p:spPr>
          <a:xfrm>
            <a:off x="1921412" y="1524000"/>
            <a:ext cx="8229600" cy="4038600"/>
          </a:xfrm>
        </p:spPr>
        <p:txBody>
          <a:bodyPr>
            <a:noAutofit/>
          </a:bodyPr>
          <a:lstStyle/>
          <a:p>
            <a:pPr>
              <a:spcBef>
                <a:spcPts val="0"/>
              </a:spcBef>
              <a:spcAft>
                <a:spcPts val="600"/>
              </a:spcAft>
            </a:pPr>
            <a:r>
              <a:rPr lang="en-US" dirty="0"/>
              <a:t>Assist the Exalted Ruler.  This is your first responsibility, support his programs, be cooperative.</a:t>
            </a:r>
          </a:p>
          <a:p>
            <a:pPr>
              <a:spcBef>
                <a:spcPts val="0"/>
              </a:spcBef>
              <a:spcAft>
                <a:spcPts val="600"/>
              </a:spcAft>
            </a:pPr>
            <a:r>
              <a:rPr lang="en-US" dirty="0"/>
              <a:t>Preside in the absence of the Exalted Ruler, provided a PER has not be designated.  Presiding in the absence of the Exalted Ruler falls in order of rank. (GLS </a:t>
            </a:r>
            <a:r>
              <a:rPr lang="en-US" dirty="0">
                <a:solidFill>
                  <a:srgbClr val="C00000"/>
                </a:solidFill>
                <a:hlinkClick r:id="rId2" action="ppaction://hlinksldjump"/>
              </a:rPr>
              <a:t>12.040</a:t>
            </a:r>
            <a:r>
              <a:rPr lang="en-US" dirty="0"/>
              <a:t>)</a:t>
            </a:r>
          </a:p>
          <a:p>
            <a:pPr>
              <a:spcBef>
                <a:spcPts val="0"/>
              </a:spcBef>
              <a:spcAft>
                <a:spcPts val="600"/>
              </a:spcAft>
            </a:pPr>
            <a:r>
              <a:rPr lang="en-US" dirty="0"/>
              <a:t>Help Supervise Committees.</a:t>
            </a:r>
            <a:r>
              <a:rPr lang="en-US" b="1" dirty="0"/>
              <a:t> </a:t>
            </a:r>
            <a:r>
              <a:rPr lang="en-US" dirty="0"/>
              <a:t> Not only is this of help to the ER, it is also valuable training.</a:t>
            </a:r>
          </a:p>
          <a:p>
            <a:pPr lvl="1">
              <a:spcBef>
                <a:spcPts val="0"/>
              </a:spcBef>
              <a:spcAft>
                <a:spcPts val="600"/>
              </a:spcAft>
            </a:pPr>
            <a:r>
              <a:rPr lang="en-US" dirty="0"/>
              <a:t>During this time as Leading Knight, you have an excellent chance to study the methods of Lodge and Club administration.</a:t>
            </a:r>
          </a:p>
          <a:p>
            <a:pPr>
              <a:lnSpc>
                <a:spcPct val="120000"/>
              </a:lnSpc>
              <a:spcBef>
                <a:spcPts val="0"/>
              </a:spcBef>
              <a:spcAft>
                <a:spcPts val="600"/>
              </a:spcAft>
            </a:pPr>
            <a:endParaRPr lang="en-US" dirty="0"/>
          </a:p>
        </p:txBody>
      </p:sp>
      <p:sp>
        <p:nvSpPr>
          <p:cNvPr id="4" name="Date Placeholder 3"/>
          <p:cNvSpPr>
            <a:spLocks noGrp="1"/>
          </p:cNvSpPr>
          <p:nvPr>
            <p:ph type="dt" sz="half" idx="10"/>
          </p:nvPr>
        </p:nvSpPr>
        <p:spPr/>
        <p:txBody>
          <a:bodyPr/>
          <a:lstStyle/>
          <a:p>
            <a:fld id="{D5BC3289-A28A-4304-879D-DFD14ABB2EC8}"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6" name="Slide Number Placeholder 5"/>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21</a:t>
            </a:fld>
            <a:endParaRPr lang="en-US">
              <a:solidFill>
                <a:prstClr val="white">
                  <a:shade val="50000"/>
                </a:prstClr>
              </a:solidFill>
              <a:latin typeface="Book Antiqua"/>
            </a:endParaRPr>
          </a:p>
        </p:txBody>
      </p:sp>
      <p:sp>
        <p:nvSpPr>
          <p:cNvPr id="7" name="Rectangle 6">
            <a:hlinkClick r:id="" action="ppaction://noaction"/>
          </p:cNvPr>
          <p:cNvSpPr/>
          <p:nvPr/>
        </p:nvSpPr>
        <p:spPr>
          <a:xfrm>
            <a:off x="9067800" y="4495800"/>
            <a:ext cx="1066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420787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Leading Knight</a:t>
            </a:r>
          </a:p>
        </p:txBody>
      </p:sp>
      <p:sp>
        <p:nvSpPr>
          <p:cNvPr id="2" name="Content Placeholder 1"/>
          <p:cNvSpPr>
            <a:spLocks noGrp="1"/>
          </p:cNvSpPr>
          <p:nvPr>
            <p:ph idx="1"/>
          </p:nvPr>
        </p:nvSpPr>
        <p:spPr/>
        <p:txBody>
          <a:bodyPr>
            <a:normAutofit/>
          </a:bodyPr>
          <a:lstStyle/>
          <a:p>
            <a:pPr>
              <a:lnSpc>
                <a:spcPct val="120000"/>
              </a:lnSpc>
              <a:spcBef>
                <a:spcPts val="0"/>
              </a:spcBef>
              <a:spcAft>
                <a:spcPts val="600"/>
              </a:spcAft>
            </a:pPr>
            <a:r>
              <a:rPr lang="en-US" dirty="0"/>
              <a:t>Attend all DDGER Clinics unless excused for good cause.</a:t>
            </a:r>
          </a:p>
          <a:p>
            <a:pPr>
              <a:lnSpc>
                <a:spcPct val="120000"/>
              </a:lnSpc>
              <a:spcBef>
                <a:spcPts val="0"/>
              </a:spcBef>
              <a:spcAft>
                <a:spcPts val="600"/>
              </a:spcAft>
            </a:pPr>
            <a:r>
              <a:rPr lang="en-US" dirty="0"/>
              <a:t>Attend District and State Association meetings (Conference and Convention).  As second in command the Leading Knight should be as well informed as is the Exalted Ruler. While certainly beneficial for all officers, it should be considered essential for the Leading Knight.</a:t>
            </a:r>
          </a:p>
          <a:p>
            <a:pPr>
              <a:lnSpc>
                <a:spcPct val="120000"/>
              </a:lnSpc>
              <a:spcBef>
                <a:spcPts val="0"/>
              </a:spcBef>
              <a:spcAft>
                <a:spcPts val="600"/>
              </a:spcAft>
            </a:pPr>
            <a:r>
              <a:rPr lang="en-US" dirty="0"/>
              <a:t>Is a voting member of the Board of Directors.</a:t>
            </a:r>
          </a:p>
        </p:txBody>
      </p:sp>
      <p:sp>
        <p:nvSpPr>
          <p:cNvPr id="4" name="Date Placeholder 3"/>
          <p:cNvSpPr>
            <a:spLocks noGrp="1"/>
          </p:cNvSpPr>
          <p:nvPr>
            <p:ph type="dt" sz="half" idx="10"/>
          </p:nvPr>
        </p:nvSpPr>
        <p:spPr/>
        <p:txBody>
          <a:bodyPr/>
          <a:lstStyle/>
          <a:p>
            <a:fld id="{FCA6B633-8EA6-4778-AC06-256A71AB31F0}"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6" name="Slide Number Placeholder 5"/>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22</a:t>
            </a:fld>
            <a:endParaRPr lang="en-US">
              <a:solidFill>
                <a:prstClr val="white">
                  <a:shade val="50000"/>
                </a:prstClr>
              </a:solidFill>
              <a:latin typeface="Book Antiqua"/>
            </a:endParaRPr>
          </a:p>
        </p:txBody>
      </p:sp>
    </p:spTree>
    <p:extLst>
      <p:ext uri="{BB962C8B-B14F-4D97-AF65-F5344CB8AC3E}">
        <p14:creationId xmlns:p14="http://schemas.microsoft.com/office/powerpoint/2010/main" val="22378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Leading Knight Special Information </a:t>
            </a:r>
          </a:p>
        </p:txBody>
      </p:sp>
      <p:sp>
        <p:nvSpPr>
          <p:cNvPr id="2" name="Content Placeholder 1"/>
          <p:cNvSpPr>
            <a:spLocks noGrp="1"/>
          </p:cNvSpPr>
          <p:nvPr>
            <p:ph idx="1"/>
          </p:nvPr>
        </p:nvSpPr>
        <p:spPr/>
        <p:txBody>
          <a:bodyPr>
            <a:noAutofit/>
          </a:bodyPr>
          <a:lstStyle/>
          <a:p>
            <a:pPr marL="0" indent="0">
              <a:lnSpc>
                <a:spcPct val="120000"/>
              </a:lnSpc>
              <a:spcAft>
                <a:spcPts val="600"/>
              </a:spcAft>
              <a:buNone/>
            </a:pPr>
            <a:r>
              <a:rPr lang="en-US" sz="2400" b="1" cap="all" dirty="0"/>
              <a:t>October, November and December</a:t>
            </a:r>
            <a:endParaRPr lang="en-US" sz="2400" dirty="0"/>
          </a:p>
          <a:p>
            <a:pPr>
              <a:lnSpc>
                <a:spcPct val="120000"/>
              </a:lnSpc>
              <a:spcAft>
                <a:spcPts val="600"/>
              </a:spcAft>
            </a:pPr>
            <a:r>
              <a:rPr lang="en-US" sz="2400" dirty="0"/>
              <a:t>Select Committee chairs and members, get commitments </a:t>
            </a:r>
          </a:p>
          <a:p>
            <a:pPr>
              <a:lnSpc>
                <a:spcPct val="120000"/>
              </a:lnSpc>
              <a:spcAft>
                <a:spcPts val="600"/>
              </a:spcAft>
            </a:pPr>
            <a:r>
              <a:rPr lang="en-US" sz="2400" dirty="0"/>
              <a:t>Get commitments from those whom you wish to appoint as Esquire, Chaplain, Inner Guard, etc. </a:t>
            </a:r>
          </a:p>
          <a:p>
            <a:pPr lvl="1">
              <a:lnSpc>
                <a:spcPct val="120000"/>
              </a:lnSpc>
              <a:spcAft>
                <a:spcPts val="600"/>
              </a:spcAft>
            </a:pPr>
            <a:r>
              <a:rPr lang="en-US" sz="2000" dirty="0"/>
              <a:t>Obtain ritual books from the Secretary and ask these appointees to begin to study so that they will know their parts by the first week in January.</a:t>
            </a:r>
          </a:p>
        </p:txBody>
      </p:sp>
      <p:sp>
        <p:nvSpPr>
          <p:cNvPr id="3" name="Date Placeholder 2"/>
          <p:cNvSpPr>
            <a:spLocks noGrp="1"/>
          </p:cNvSpPr>
          <p:nvPr>
            <p:ph type="dt" sz="half" idx="10"/>
          </p:nvPr>
        </p:nvSpPr>
        <p:spPr/>
        <p:txBody>
          <a:bodyPr/>
          <a:lstStyle/>
          <a:p>
            <a:fld id="{C0E1B7AE-7B73-46D2-9F8A-8DE149FE19C9}"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23</a:t>
            </a:fld>
            <a:endParaRPr lang="en-US">
              <a:solidFill>
                <a:prstClr val="white">
                  <a:shade val="50000"/>
                </a:prstClr>
              </a:solidFill>
              <a:latin typeface="Book Antiqua"/>
            </a:endParaRPr>
          </a:p>
        </p:txBody>
      </p:sp>
    </p:spTree>
    <p:extLst>
      <p:ext uri="{BB962C8B-B14F-4D97-AF65-F5344CB8AC3E}">
        <p14:creationId xmlns:p14="http://schemas.microsoft.com/office/powerpoint/2010/main" val="67876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Leading Knight Special Information </a:t>
            </a:r>
          </a:p>
        </p:txBody>
      </p:sp>
      <p:sp>
        <p:nvSpPr>
          <p:cNvPr id="2" name="Content Placeholder 1"/>
          <p:cNvSpPr>
            <a:spLocks noGrp="1"/>
          </p:cNvSpPr>
          <p:nvPr>
            <p:ph idx="1"/>
          </p:nvPr>
        </p:nvSpPr>
        <p:spPr/>
        <p:txBody>
          <a:bodyPr>
            <a:noAutofit/>
          </a:bodyPr>
          <a:lstStyle/>
          <a:p>
            <a:pPr marL="0" indent="0">
              <a:lnSpc>
                <a:spcPct val="120000"/>
              </a:lnSpc>
              <a:spcAft>
                <a:spcPts val="600"/>
              </a:spcAft>
              <a:buNone/>
            </a:pPr>
            <a:r>
              <a:rPr lang="en-US" b="1" cap="all" dirty="0"/>
              <a:t>January</a:t>
            </a:r>
            <a:endParaRPr lang="en-US" dirty="0"/>
          </a:p>
          <a:p>
            <a:pPr>
              <a:lnSpc>
                <a:spcPct val="120000"/>
              </a:lnSpc>
              <a:spcAft>
                <a:spcPts val="600"/>
              </a:spcAft>
            </a:pPr>
            <a:r>
              <a:rPr lang="en-US" sz="2200" dirty="0"/>
              <a:t>Prepare for the </a:t>
            </a:r>
            <a:r>
              <a:rPr lang="en-US" sz="2200" b="1" dirty="0"/>
              <a:t>Installation of Officers</a:t>
            </a:r>
            <a:r>
              <a:rPr lang="en-US" sz="2200" dirty="0"/>
              <a:t>. Obtain the approval from the District Deputy for a Special Night, if desired. Have a practice ritualistic session or sessions with the assistance of the Exalter Ruler. Obtain the approval of the District Deputy for PERs to act as Grand Lodge Officers (GLS 12.010). Be sure that your plans for the state convention in March/April are fully made and well on the way. Be sure that you have an editor for your Lodge Bulletin (GLS 16.150). Attend the District Deputy’s Clinic.</a:t>
            </a:r>
          </a:p>
        </p:txBody>
      </p:sp>
      <p:sp>
        <p:nvSpPr>
          <p:cNvPr id="3" name="Date Placeholder 2"/>
          <p:cNvSpPr>
            <a:spLocks noGrp="1"/>
          </p:cNvSpPr>
          <p:nvPr>
            <p:ph type="dt" sz="half" idx="10"/>
          </p:nvPr>
        </p:nvSpPr>
        <p:spPr/>
        <p:txBody>
          <a:bodyPr/>
          <a:lstStyle/>
          <a:p>
            <a:fld id="{A25ADAC6-CB95-46F1-ABB9-AC716CBD4C07}"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24</a:t>
            </a:fld>
            <a:endParaRPr lang="en-US">
              <a:solidFill>
                <a:prstClr val="white">
                  <a:shade val="50000"/>
                </a:prstClr>
              </a:solidFill>
              <a:latin typeface="Book Antiqua"/>
            </a:endParaRPr>
          </a:p>
        </p:txBody>
      </p:sp>
    </p:spTree>
    <p:extLst>
      <p:ext uri="{BB962C8B-B14F-4D97-AF65-F5344CB8AC3E}">
        <p14:creationId xmlns:p14="http://schemas.microsoft.com/office/powerpoint/2010/main" val="1809779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Leading Knight Special Information </a:t>
            </a:r>
          </a:p>
        </p:txBody>
      </p:sp>
      <p:sp>
        <p:nvSpPr>
          <p:cNvPr id="2" name="Content Placeholder 1"/>
          <p:cNvSpPr>
            <a:spLocks noGrp="1"/>
          </p:cNvSpPr>
          <p:nvPr>
            <p:ph idx="1"/>
          </p:nvPr>
        </p:nvSpPr>
        <p:spPr/>
        <p:txBody>
          <a:bodyPr>
            <a:noAutofit/>
          </a:bodyPr>
          <a:lstStyle/>
          <a:p>
            <a:pPr marL="0" indent="0">
              <a:lnSpc>
                <a:spcPct val="120000"/>
              </a:lnSpc>
              <a:spcAft>
                <a:spcPts val="600"/>
              </a:spcAft>
              <a:buNone/>
            </a:pPr>
            <a:r>
              <a:rPr lang="en-US" b="1" cap="all" dirty="0"/>
              <a:t>January – cont’d</a:t>
            </a:r>
            <a:endParaRPr lang="en-US" dirty="0"/>
          </a:p>
          <a:p>
            <a:pPr>
              <a:lnSpc>
                <a:spcPct val="120000"/>
              </a:lnSpc>
              <a:spcAft>
                <a:spcPts val="600"/>
              </a:spcAft>
            </a:pPr>
            <a:r>
              <a:rPr lang="en-US" sz="2200" b="1" dirty="0"/>
              <a:t>Study the Statutes</a:t>
            </a:r>
            <a:r>
              <a:rPr lang="en-US" sz="2200" dirty="0"/>
              <a:t> (Annotated):  If you don’t have one (why not?), ask the Secretary to order one for you.</a:t>
            </a:r>
          </a:p>
          <a:p>
            <a:pPr>
              <a:lnSpc>
                <a:spcPct val="120000"/>
              </a:lnSpc>
              <a:spcAft>
                <a:spcPts val="600"/>
              </a:spcAft>
            </a:pPr>
            <a:r>
              <a:rPr lang="en-US" sz="2200" b="1" dirty="0"/>
              <a:t>Study the by-laws for your Lodge!</a:t>
            </a:r>
            <a:r>
              <a:rPr lang="en-US" sz="2200" dirty="0"/>
              <a:t> Become familiar with all the Grand Lodge manuals, particularly Accounting, Membership, Protocol and the manual for Officers and Committeemen</a:t>
            </a:r>
          </a:p>
          <a:p>
            <a:pPr>
              <a:lnSpc>
                <a:spcPct val="120000"/>
              </a:lnSpc>
              <a:spcAft>
                <a:spcPts val="600"/>
              </a:spcAft>
            </a:pPr>
            <a:r>
              <a:rPr lang="en-US" sz="2200" dirty="0"/>
              <a:t>Present slate of officers to your PER association</a:t>
            </a:r>
          </a:p>
        </p:txBody>
      </p:sp>
      <p:sp>
        <p:nvSpPr>
          <p:cNvPr id="3" name="Date Placeholder 2"/>
          <p:cNvSpPr>
            <a:spLocks noGrp="1"/>
          </p:cNvSpPr>
          <p:nvPr>
            <p:ph type="dt" sz="half" idx="10"/>
          </p:nvPr>
        </p:nvSpPr>
        <p:spPr/>
        <p:txBody>
          <a:bodyPr/>
          <a:lstStyle/>
          <a:p>
            <a:fld id="{A25ADAC6-CB95-46F1-ABB9-AC716CBD4C07}"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25</a:t>
            </a:fld>
            <a:endParaRPr lang="en-US">
              <a:solidFill>
                <a:prstClr val="white">
                  <a:shade val="50000"/>
                </a:prstClr>
              </a:solidFill>
              <a:latin typeface="Book Antiqua"/>
            </a:endParaRPr>
          </a:p>
        </p:txBody>
      </p:sp>
    </p:spTree>
    <p:extLst>
      <p:ext uri="{BB962C8B-B14F-4D97-AF65-F5344CB8AC3E}">
        <p14:creationId xmlns:p14="http://schemas.microsoft.com/office/powerpoint/2010/main" val="417962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Leading Knight Special Information </a:t>
            </a:r>
          </a:p>
        </p:txBody>
      </p:sp>
      <p:sp>
        <p:nvSpPr>
          <p:cNvPr id="2" name="Content Placeholder 1"/>
          <p:cNvSpPr>
            <a:spLocks noGrp="1"/>
          </p:cNvSpPr>
          <p:nvPr>
            <p:ph idx="1"/>
          </p:nvPr>
        </p:nvSpPr>
        <p:spPr/>
        <p:txBody>
          <a:bodyPr>
            <a:noAutofit/>
          </a:bodyPr>
          <a:lstStyle/>
          <a:p>
            <a:pPr marL="0" indent="0">
              <a:lnSpc>
                <a:spcPct val="120000"/>
              </a:lnSpc>
              <a:spcAft>
                <a:spcPts val="600"/>
              </a:spcAft>
              <a:buNone/>
            </a:pPr>
            <a:r>
              <a:rPr lang="en-US" b="1" cap="all" dirty="0"/>
              <a:t>February and March</a:t>
            </a:r>
            <a:endParaRPr lang="en-US" dirty="0"/>
          </a:p>
          <a:p>
            <a:pPr>
              <a:lnSpc>
                <a:spcPct val="120000"/>
              </a:lnSpc>
              <a:spcAft>
                <a:spcPts val="600"/>
              </a:spcAft>
            </a:pPr>
            <a:r>
              <a:rPr lang="en-US" sz="2200" b="1" dirty="0"/>
              <a:t>Nomination and Election of Officers</a:t>
            </a:r>
            <a:r>
              <a:rPr lang="en-US" sz="2200" dirty="0"/>
              <a:t>. Note: Elect a PER as Grand Lodge alternate representative (</a:t>
            </a:r>
            <a:r>
              <a:rPr lang="en-US" sz="2200" dirty="0">
                <a:hlinkClick r:id="rId2" action="ppaction://hlinksldjump"/>
              </a:rPr>
              <a:t>Article III, Section 4</a:t>
            </a:r>
            <a:r>
              <a:rPr lang="en-US" sz="2200" dirty="0"/>
              <a:t>). In cooperation with your Exalted Ruler, go over your plans for the year and your idea of the Budget. Have a meeting with the </a:t>
            </a:r>
            <a:r>
              <a:rPr lang="en-US" sz="2200" dirty="0" err="1"/>
              <a:t>PERs.</a:t>
            </a:r>
            <a:r>
              <a:rPr lang="en-US" sz="2200" dirty="0"/>
              <a:t> Place your proposals before them and ask for suggestions and opinions.</a:t>
            </a:r>
          </a:p>
        </p:txBody>
      </p:sp>
      <p:sp>
        <p:nvSpPr>
          <p:cNvPr id="3" name="Date Placeholder 2"/>
          <p:cNvSpPr>
            <a:spLocks noGrp="1"/>
          </p:cNvSpPr>
          <p:nvPr>
            <p:ph type="dt" sz="half" idx="10"/>
          </p:nvPr>
        </p:nvSpPr>
        <p:spPr/>
        <p:txBody>
          <a:bodyPr/>
          <a:lstStyle/>
          <a:p>
            <a:fld id="{3087E687-2AD6-4DCD-969A-9F03541FE4CF}"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26</a:t>
            </a:fld>
            <a:endParaRPr lang="en-US">
              <a:solidFill>
                <a:prstClr val="white">
                  <a:shade val="50000"/>
                </a:prstClr>
              </a:solidFill>
              <a:latin typeface="Book Antiqua"/>
            </a:endParaRPr>
          </a:p>
        </p:txBody>
      </p:sp>
    </p:spTree>
    <p:extLst>
      <p:ext uri="{BB962C8B-B14F-4D97-AF65-F5344CB8AC3E}">
        <p14:creationId xmlns:p14="http://schemas.microsoft.com/office/powerpoint/2010/main" val="1096508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Leading Knight Special Information </a:t>
            </a:r>
          </a:p>
        </p:txBody>
      </p:sp>
      <p:sp>
        <p:nvSpPr>
          <p:cNvPr id="2" name="Content Placeholder 1"/>
          <p:cNvSpPr>
            <a:spLocks noGrp="1"/>
          </p:cNvSpPr>
          <p:nvPr>
            <p:ph idx="1"/>
          </p:nvPr>
        </p:nvSpPr>
        <p:spPr/>
        <p:txBody>
          <a:bodyPr>
            <a:noAutofit/>
          </a:bodyPr>
          <a:lstStyle/>
          <a:p>
            <a:pPr marL="0" indent="0">
              <a:lnSpc>
                <a:spcPct val="120000"/>
              </a:lnSpc>
              <a:spcAft>
                <a:spcPts val="600"/>
              </a:spcAft>
              <a:buNone/>
            </a:pPr>
            <a:r>
              <a:rPr lang="en-US" b="1" cap="all" dirty="0"/>
              <a:t>February and March</a:t>
            </a:r>
            <a:endParaRPr lang="en-US" dirty="0"/>
          </a:p>
          <a:p>
            <a:pPr>
              <a:lnSpc>
                <a:spcPct val="120000"/>
              </a:lnSpc>
              <a:spcAft>
                <a:spcPts val="600"/>
              </a:spcAft>
            </a:pPr>
            <a:r>
              <a:rPr lang="en-US" sz="2200" dirty="0"/>
              <a:t>In cooperation with your Trustees, (or Budget Committee), begin to work out the Lodge and House Committee Budget.</a:t>
            </a:r>
          </a:p>
          <a:p>
            <a:pPr>
              <a:lnSpc>
                <a:spcPct val="120000"/>
              </a:lnSpc>
              <a:spcAft>
                <a:spcPts val="600"/>
              </a:spcAft>
            </a:pPr>
            <a:r>
              <a:rPr lang="en-US" sz="2200" dirty="0"/>
              <a:t>Make your plans for attendance of the State and Grand Lodge Conventions. Arrange for transportation, hotel accommodations and the hospitality room, etc. Finalize who brings what and what each pays. Obtain Lodge approval.</a:t>
            </a:r>
          </a:p>
        </p:txBody>
      </p:sp>
      <p:sp>
        <p:nvSpPr>
          <p:cNvPr id="3" name="Date Placeholder 2"/>
          <p:cNvSpPr>
            <a:spLocks noGrp="1"/>
          </p:cNvSpPr>
          <p:nvPr>
            <p:ph type="dt" sz="half" idx="10"/>
          </p:nvPr>
        </p:nvSpPr>
        <p:spPr/>
        <p:txBody>
          <a:bodyPr/>
          <a:lstStyle/>
          <a:p>
            <a:fld id="{3087E687-2AD6-4DCD-969A-9F03541FE4CF}"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27</a:t>
            </a:fld>
            <a:endParaRPr lang="en-US">
              <a:solidFill>
                <a:prstClr val="white">
                  <a:shade val="50000"/>
                </a:prstClr>
              </a:solidFill>
              <a:latin typeface="Book Antiqua"/>
            </a:endParaRPr>
          </a:p>
        </p:txBody>
      </p:sp>
    </p:spTree>
    <p:extLst>
      <p:ext uri="{BB962C8B-B14F-4D97-AF65-F5344CB8AC3E}">
        <p14:creationId xmlns:p14="http://schemas.microsoft.com/office/powerpoint/2010/main" val="120416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Loyal Knight</a:t>
            </a:r>
          </a:p>
        </p:txBody>
      </p:sp>
      <p:sp>
        <p:nvSpPr>
          <p:cNvPr id="2" name="Content Placeholder 1"/>
          <p:cNvSpPr>
            <a:spLocks noGrp="1"/>
          </p:cNvSpPr>
          <p:nvPr>
            <p:ph idx="1"/>
          </p:nvPr>
        </p:nvSpPr>
        <p:spPr>
          <a:xfrm>
            <a:off x="1981200" y="1676400"/>
            <a:ext cx="8229600" cy="2895600"/>
          </a:xfrm>
        </p:spPr>
        <p:txBody>
          <a:bodyPr>
            <a:normAutofit/>
          </a:bodyPr>
          <a:lstStyle/>
          <a:p>
            <a:pPr>
              <a:spcBef>
                <a:spcPts val="0"/>
              </a:spcBef>
              <a:spcAft>
                <a:spcPts val="1200"/>
              </a:spcAft>
            </a:pPr>
            <a:r>
              <a:rPr lang="en-US" dirty="0"/>
              <a:t>Is the Local Forum Prosecutor.(GLS Sec. </a:t>
            </a:r>
            <a:r>
              <a:rPr lang="en-US" dirty="0">
                <a:solidFill>
                  <a:srgbClr val="C00000"/>
                </a:solidFill>
                <a:hlinkClick r:id="rId2" action="ppaction://hlinksldjump"/>
              </a:rPr>
              <a:t>8.090</a:t>
            </a:r>
            <a:r>
              <a:rPr lang="en-US" dirty="0"/>
              <a:t>)</a:t>
            </a:r>
          </a:p>
          <a:p>
            <a:pPr>
              <a:spcBef>
                <a:spcPts val="0"/>
              </a:spcBef>
              <a:spcAft>
                <a:spcPts val="1200"/>
              </a:spcAft>
            </a:pPr>
            <a:r>
              <a:rPr lang="en-US" dirty="0"/>
              <a:t>Assist the Exalted Ruler in the performance of his/her duties and officiate for the Exalted Ruler in his/her and the Leading Knight’s absence.</a:t>
            </a:r>
          </a:p>
          <a:p>
            <a:pPr>
              <a:spcBef>
                <a:spcPts val="0"/>
              </a:spcBef>
              <a:spcAft>
                <a:spcPts val="1200"/>
              </a:spcAft>
            </a:pPr>
            <a:r>
              <a:rPr lang="en-US" dirty="0"/>
              <a:t>Is a member of the Board of Directors with a vote.</a:t>
            </a:r>
          </a:p>
          <a:p>
            <a:pPr>
              <a:spcBef>
                <a:spcPts val="0"/>
              </a:spcBef>
              <a:spcAft>
                <a:spcPts val="1200"/>
              </a:spcAft>
            </a:pPr>
            <a:endParaRPr lang="en-US" dirty="0"/>
          </a:p>
        </p:txBody>
      </p:sp>
      <p:sp>
        <p:nvSpPr>
          <p:cNvPr id="4" name="Date Placeholder 3"/>
          <p:cNvSpPr>
            <a:spLocks noGrp="1"/>
          </p:cNvSpPr>
          <p:nvPr>
            <p:ph type="dt" sz="half" idx="10"/>
          </p:nvPr>
        </p:nvSpPr>
        <p:spPr/>
        <p:txBody>
          <a:bodyPr/>
          <a:lstStyle/>
          <a:p>
            <a:fld id="{8E0D121A-EE21-4C17-9838-BE3CFE428C56}"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6" name="Slide Number Placeholder 5"/>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28</a:t>
            </a:fld>
            <a:endParaRPr lang="en-US">
              <a:solidFill>
                <a:prstClr val="white">
                  <a:shade val="50000"/>
                </a:prstClr>
              </a:solidFill>
              <a:latin typeface="Book Antiqua"/>
            </a:endParaRPr>
          </a:p>
        </p:txBody>
      </p:sp>
    </p:spTree>
    <p:extLst>
      <p:ext uri="{BB962C8B-B14F-4D97-AF65-F5344CB8AC3E}">
        <p14:creationId xmlns:p14="http://schemas.microsoft.com/office/powerpoint/2010/main" val="182770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Lecturing Knight</a:t>
            </a:r>
          </a:p>
        </p:txBody>
      </p:sp>
      <p:sp>
        <p:nvSpPr>
          <p:cNvPr id="2" name="Content Placeholder 1"/>
          <p:cNvSpPr>
            <a:spLocks noGrp="1"/>
          </p:cNvSpPr>
          <p:nvPr>
            <p:ph idx="1"/>
          </p:nvPr>
        </p:nvSpPr>
        <p:spPr/>
        <p:txBody>
          <a:bodyPr>
            <a:normAutofit/>
          </a:bodyPr>
          <a:lstStyle/>
          <a:p>
            <a:r>
              <a:rPr lang="en-US" sz="2400" dirty="0"/>
              <a:t>Greeter at Lodge functions exemplifying a spirit of Brotherly Love. The Lecturing Knight should take advantage of every opportunity to meet members of the Lodge on meeting nights and during social functions. Just a few words and a handshake will create a spirit of goodwill which will assist materially in uniting members in all Lodge activities.</a:t>
            </a:r>
          </a:p>
          <a:p>
            <a:pPr lvl="0"/>
            <a:r>
              <a:rPr lang="en-US" sz="2400" dirty="0"/>
              <a:t>Assist the Exalted Ruler in the performance of his/her duties and officiate for the Exalted Ruler in his/her absence, and the Leading Knight’s and the Loyal Knight’s absence.</a:t>
            </a:r>
          </a:p>
          <a:p>
            <a:pPr lvl="0"/>
            <a:r>
              <a:rPr lang="en-US" sz="2400" dirty="0"/>
              <a:t>Is a member of the Board of Directors with a vote.</a:t>
            </a:r>
          </a:p>
        </p:txBody>
      </p:sp>
      <p:sp>
        <p:nvSpPr>
          <p:cNvPr id="4" name="Date Placeholder 3"/>
          <p:cNvSpPr>
            <a:spLocks noGrp="1"/>
          </p:cNvSpPr>
          <p:nvPr>
            <p:ph type="dt" sz="half" idx="10"/>
          </p:nvPr>
        </p:nvSpPr>
        <p:spPr/>
        <p:txBody>
          <a:bodyPr/>
          <a:lstStyle/>
          <a:p>
            <a:fld id="{85961974-9E6A-4B95-AA92-0CB302C811B6}"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6" name="Slide Number Placeholder 5"/>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29</a:t>
            </a:fld>
            <a:endParaRPr lang="en-US">
              <a:solidFill>
                <a:prstClr val="white">
                  <a:shade val="50000"/>
                </a:prstClr>
              </a:solidFill>
              <a:latin typeface="Book Antiqua"/>
            </a:endParaRPr>
          </a:p>
        </p:txBody>
      </p:sp>
    </p:spTree>
    <p:extLst>
      <p:ext uri="{BB962C8B-B14F-4D97-AF65-F5344CB8AC3E}">
        <p14:creationId xmlns:p14="http://schemas.microsoft.com/office/powerpoint/2010/main" val="103235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4E620-3344-486C-9690-4D241A6043A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1052093-511C-4699-AD1D-62FFA06CE7D2}"/>
              </a:ext>
            </a:extLst>
          </p:cNvPr>
          <p:cNvSpPr>
            <a:spLocks noGrp="1"/>
          </p:cNvSpPr>
          <p:nvPr>
            <p:ph idx="1"/>
          </p:nvPr>
        </p:nvSpPr>
        <p:spPr/>
        <p:txBody>
          <a:bodyPr/>
          <a:lstStyle/>
          <a:p>
            <a:pPr marL="137160" indent="0">
              <a:buNone/>
            </a:pPr>
            <a:r>
              <a:rPr lang="en-US" dirty="0"/>
              <a:t>This module presents the duties of each officer as mandated by the Grand Lodge Statutes. Each officer should review the relevant section in the Statutes, and also the Officers and Committee Members Handbook.</a:t>
            </a:r>
          </a:p>
          <a:p>
            <a:pPr marL="137160" indent="0">
              <a:buNone/>
            </a:pPr>
            <a:endParaRPr lang="en-US" dirty="0"/>
          </a:p>
          <a:p>
            <a:pPr marL="137160" indent="0">
              <a:buNone/>
            </a:pPr>
            <a:r>
              <a:rPr lang="en-US" dirty="0"/>
              <a:t>Note:  Make sure to use the latest edition of the Annotated Statutes, and pay attention to the Opinions and Decisions!</a:t>
            </a:r>
          </a:p>
          <a:p>
            <a:pPr marL="137160" indent="0">
              <a:buNone/>
            </a:pPr>
            <a:endParaRPr lang="en-US" dirty="0"/>
          </a:p>
        </p:txBody>
      </p:sp>
      <p:sp>
        <p:nvSpPr>
          <p:cNvPr id="4" name="Date Placeholder 3">
            <a:extLst>
              <a:ext uri="{FF2B5EF4-FFF2-40B4-BE49-F238E27FC236}">
                <a16:creationId xmlns:a16="http://schemas.microsoft.com/office/drawing/2014/main" id="{0299550F-53AF-4C47-BF5F-1469513E4199}"/>
              </a:ext>
            </a:extLst>
          </p:cNvPr>
          <p:cNvSpPr>
            <a:spLocks noGrp="1"/>
          </p:cNvSpPr>
          <p:nvPr>
            <p:ph type="dt" sz="half" idx="10"/>
          </p:nvPr>
        </p:nvSpPr>
        <p:spPr/>
        <p:txBody>
          <a:bodyPr/>
          <a:lstStyle/>
          <a:p>
            <a:fld id="{0846340C-AC66-4C9A-893B-73214E020B41}" type="datetime1">
              <a:rPr lang="en-US" smtClean="0"/>
              <a:t>9/30/2018</a:t>
            </a:fld>
            <a:endParaRPr lang="en-US" dirty="0"/>
          </a:p>
        </p:txBody>
      </p:sp>
      <p:sp>
        <p:nvSpPr>
          <p:cNvPr id="5" name="Footer Placeholder 4">
            <a:extLst>
              <a:ext uri="{FF2B5EF4-FFF2-40B4-BE49-F238E27FC236}">
                <a16:creationId xmlns:a16="http://schemas.microsoft.com/office/drawing/2014/main" id="{18CA2F04-A3D1-42B5-B5A2-00669C539533}"/>
              </a:ext>
            </a:extLst>
          </p:cNvPr>
          <p:cNvSpPr>
            <a:spLocks noGrp="1"/>
          </p:cNvSpPr>
          <p:nvPr>
            <p:ph type="ftr" sz="quarter" idx="11"/>
          </p:nvPr>
        </p:nvSpPr>
        <p:spPr/>
        <p:txBody>
          <a:bodyPr/>
          <a:lstStyle/>
          <a:p>
            <a:r>
              <a:rPr lang="en-US"/>
              <a:t>New Mexico Elks Association</a:t>
            </a:r>
            <a:endParaRPr lang="en-US" dirty="0"/>
          </a:p>
        </p:txBody>
      </p:sp>
      <p:sp>
        <p:nvSpPr>
          <p:cNvPr id="6" name="Slide Number Placeholder 5">
            <a:extLst>
              <a:ext uri="{FF2B5EF4-FFF2-40B4-BE49-F238E27FC236}">
                <a16:creationId xmlns:a16="http://schemas.microsoft.com/office/drawing/2014/main" id="{C4D03C58-F040-4E30-A3E2-11D6E46D638B}"/>
              </a:ext>
            </a:extLst>
          </p:cNvPr>
          <p:cNvSpPr>
            <a:spLocks noGrp="1"/>
          </p:cNvSpPr>
          <p:nvPr>
            <p:ph type="sldNum" sz="quarter" idx="12"/>
          </p:nvPr>
        </p:nvSpPr>
        <p:spPr/>
        <p:txBody>
          <a:bodyPr/>
          <a:lstStyle/>
          <a:p>
            <a:fld id="{F0090D74-6D5D-4D9B-BDCA-314F9F1A5CD2}" type="slidenum">
              <a:rPr lang="en-US" smtClean="0"/>
              <a:t>3</a:t>
            </a:fld>
            <a:endParaRPr lang="en-US"/>
          </a:p>
        </p:txBody>
      </p:sp>
    </p:spTree>
    <p:extLst>
      <p:ext uri="{BB962C8B-B14F-4D97-AF65-F5344CB8AC3E}">
        <p14:creationId xmlns:p14="http://schemas.microsoft.com/office/powerpoint/2010/main" val="1752206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All Knights</a:t>
            </a:r>
          </a:p>
        </p:txBody>
      </p:sp>
      <p:sp>
        <p:nvSpPr>
          <p:cNvPr id="2" name="Content Placeholder 1"/>
          <p:cNvSpPr>
            <a:spLocks noGrp="1"/>
          </p:cNvSpPr>
          <p:nvPr>
            <p:ph idx="1"/>
          </p:nvPr>
        </p:nvSpPr>
        <p:spPr/>
        <p:txBody>
          <a:bodyPr>
            <a:normAutofit/>
          </a:bodyPr>
          <a:lstStyle/>
          <a:p>
            <a:pPr marL="0" indent="0">
              <a:buNone/>
            </a:pPr>
            <a:r>
              <a:rPr lang="en-US" b="1" dirty="0"/>
              <a:t>Prepare for YOUR Year as Exalted Ruler:</a:t>
            </a:r>
          </a:p>
          <a:p>
            <a:pPr marL="0" indent="0">
              <a:buNone/>
            </a:pPr>
            <a:endParaRPr lang="en-US" dirty="0"/>
          </a:p>
          <a:p>
            <a:pPr>
              <a:spcBef>
                <a:spcPts val="0"/>
              </a:spcBef>
              <a:spcAft>
                <a:spcPts val="1800"/>
              </a:spcAft>
            </a:pPr>
            <a:r>
              <a:rPr lang="en-US" dirty="0"/>
              <a:t>Learn by observing and by involvement.</a:t>
            </a:r>
          </a:p>
          <a:p>
            <a:pPr>
              <a:spcBef>
                <a:spcPts val="0"/>
              </a:spcBef>
              <a:spcAft>
                <a:spcPts val="1800"/>
              </a:spcAft>
            </a:pPr>
            <a:r>
              <a:rPr lang="en-US" dirty="0"/>
              <a:t>Study all aspects of Lodge operation as you progress through the Chairs. You must understand the complete operation before you become Exalted Ruler.</a:t>
            </a:r>
          </a:p>
          <a:p>
            <a:pPr>
              <a:spcBef>
                <a:spcPts val="0"/>
              </a:spcBef>
              <a:spcAft>
                <a:spcPts val="1800"/>
              </a:spcAft>
            </a:pPr>
            <a:r>
              <a:rPr lang="en-US" dirty="0"/>
              <a:t>Set a good example for junior officers to follow and, perhaps, to inspire members of the Lodge to become officers.</a:t>
            </a:r>
          </a:p>
          <a:p>
            <a:endParaRPr lang="en-US" dirty="0"/>
          </a:p>
        </p:txBody>
      </p:sp>
      <p:sp>
        <p:nvSpPr>
          <p:cNvPr id="3" name="Date Placeholder 2"/>
          <p:cNvSpPr>
            <a:spLocks noGrp="1"/>
          </p:cNvSpPr>
          <p:nvPr>
            <p:ph type="dt" sz="half" idx="10"/>
          </p:nvPr>
        </p:nvSpPr>
        <p:spPr/>
        <p:txBody>
          <a:bodyPr/>
          <a:lstStyle/>
          <a:p>
            <a:fld id="{9F12B3CB-2C22-4218-B6F0-9051CB4C8B92}"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30</a:t>
            </a:fld>
            <a:endParaRPr lang="en-US">
              <a:solidFill>
                <a:prstClr val="white">
                  <a:shade val="50000"/>
                </a:prstClr>
              </a:solidFill>
              <a:latin typeface="Book Antiqua"/>
            </a:endParaRPr>
          </a:p>
        </p:txBody>
      </p:sp>
    </p:spTree>
    <p:extLst>
      <p:ext uri="{BB962C8B-B14F-4D97-AF65-F5344CB8AC3E}">
        <p14:creationId xmlns:p14="http://schemas.microsoft.com/office/powerpoint/2010/main" val="307852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Trustees (GLS Sec. </a:t>
            </a:r>
            <a:r>
              <a:rPr lang="en-US" dirty="0">
                <a:solidFill>
                  <a:srgbClr val="C00000"/>
                </a:solidFill>
                <a:hlinkClick r:id="rId2" action="ppaction://hlinksldjump"/>
              </a:rPr>
              <a:t>12.070</a:t>
            </a:r>
            <a:r>
              <a:rPr lang="en-US" dirty="0"/>
              <a:t>)</a:t>
            </a:r>
          </a:p>
        </p:txBody>
      </p:sp>
      <p:sp>
        <p:nvSpPr>
          <p:cNvPr id="2" name="Content Placeholder 1"/>
          <p:cNvSpPr>
            <a:spLocks noGrp="1"/>
          </p:cNvSpPr>
          <p:nvPr>
            <p:ph idx="1"/>
          </p:nvPr>
        </p:nvSpPr>
        <p:spPr/>
        <p:txBody>
          <a:bodyPr>
            <a:noAutofit/>
          </a:bodyPr>
          <a:lstStyle/>
          <a:p>
            <a:pPr marL="137160" indent="0">
              <a:buNone/>
            </a:pPr>
            <a:r>
              <a:rPr lang="en-US" sz="2200" dirty="0"/>
              <a:t>Trustees should be selected for their business expertise and not merely for the fact that they might have served as Exalted Ruler or are long-time members of the Lodge. 	</a:t>
            </a:r>
          </a:p>
          <a:p>
            <a:r>
              <a:rPr lang="en-US" sz="2200" dirty="0"/>
              <a:t>Trustees are Officers of the Lodge in exactly the same sense as any other Officer. They are entitled to NO special privileges and have absolutely no powers except those given to them by the Lodge By-laws and by specific action of the Lodge.</a:t>
            </a:r>
          </a:p>
          <a:p>
            <a:r>
              <a:rPr lang="en-US" sz="2200" dirty="0"/>
              <a:t>Trustees should attend all Lodge meetings. Their names will be called under “Roll Call of Officers” and Trustees are obligated to rise on two raps of the gavel during opening and closing ceremonies.</a:t>
            </a:r>
          </a:p>
          <a:p>
            <a:endParaRPr lang="en-US" sz="2400" dirty="0"/>
          </a:p>
        </p:txBody>
      </p:sp>
      <p:sp>
        <p:nvSpPr>
          <p:cNvPr id="3" name="Date Placeholder 2"/>
          <p:cNvSpPr>
            <a:spLocks noGrp="1"/>
          </p:cNvSpPr>
          <p:nvPr>
            <p:ph type="dt" sz="half" idx="10"/>
          </p:nvPr>
        </p:nvSpPr>
        <p:spPr/>
        <p:txBody>
          <a:bodyPr/>
          <a:lstStyle/>
          <a:p>
            <a:fld id="{1BFD21C8-3CB3-4948-802A-FBC3BBEEA89D}"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31</a:t>
            </a:fld>
            <a:endParaRPr lang="en-US">
              <a:solidFill>
                <a:prstClr val="white">
                  <a:shade val="50000"/>
                </a:prstClr>
              </a:solidFill>
              <a:latin typeface="Book Antiqua"/>
            </a:endParaRPr>
          </a:p>
        </p:txBody>
      </p:sp>
    </p:spTree>
    <p:extLst>
      <p:ext uri="{BB962C8B-B14F-4D97-AF65-F5344CB8AC3E}">
        <p14:creationId xmlns:p14="http://schemas.microsoft.com/office/powerpoint/2010/main" val="102579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Secretary (GLS Sec. </a:t>
            </a:r>
            <a:r>
              <a:rPr lang="en-US" dirty="0">
                <a:solidFill>
                  <a:srgbClr val="C00000"/>
                </a:solidFill>
                <a:hlinkClick r:id="rId2" action="ppaction://hlinksldjump"/>
              </a:rPr>
              <a:t>12.050</a:t>
            </a:r>
            <a:r>
              <a:rPr lang="en-US" dirty="0"/>
              <a:t>)</a:t>
            </a:r>
          </a:p>
        </p:txBody>
      </p:sp>
      <p:sp>
        <p:nvSpPr>
          <p:cNvPr id="2" name="Content Placeholder 1"/>
          <p:cNvSpPr>
            <a:spLocks noGrp="1"/>
          </p:cNvSpPr>
          <p:nvPr>
            <p:ph idx="1"/>
          </p:nvPr>
        </p:nvSpPr>
        <p:spPr/>
        <p:txBody>
          <a:bodyPr>
            <a:normAutofit/>
          </a:bodyPr>
          <a:lstStyle/>
          <a:p>
            <a:pPr marL="137160" indent="0">
              <a:buNone/>
            </a:pPr>
            <a:r>
              <a:rPr lang="en-US" sz="2200" dirty="0"/>
              <a:t>Your office is the hub of the wheel.  While the Exalted Ruler has ultimate accountability for the administration of the affairs of the Order, the laws, rules and regulations of the Order and the Lodge give him the right to rely on your office for the conduct of much of the administration.</a:t>
            </a:r>
          </a:p>
          <a:p>
            <a:pPr lvl="0"/>
            <a:r>
              <a:rPr lang="en-US" sz="2200" dirty="0"/>
              <a:t>Under supervision of the Lodge Officers and at all times subject to the control and direction of the Lodge.</a:t>
            </a:r>
          </a:p>
          <a:p>
            <a:pPr lvl="0"/>
            <a:r>
              <a:rPr lang="en-US" sz="2200" dirty="0"/>
              <a:t>The Lodge may assign the Secretary duties in addition to statutory requirements (GLS </a:t>
            </a:r>
            <a:r>
              <a:rPr lang="en-US" sz="2200" dirty="0">
                <a:solidFill>
                  <a:srgbClr val="C00000"/>
                </a:solidFill>
                <a:hlinkClick r:id="rId3" action="ppaction://hlinksldjump"/>
              </a:rPr>
              <a:t>12.050 (1)</a:t>
            </a:r>
            <a:r>
              <a:rPr lang="en-US" sz="2200" dirty="0"/>
              <a:t>).</a:t>
            </a:r>
          </a:p>
          <a:p>
            <a:pPr lvl="0"/>
            <a:r>
              <a:rPr lang="en-US" sz="2200" dirty="0"/>
              <a:t>The Lodge may establish the office hours of the Secretary (GLS </a:t>
            </a:r>
            <a:r>
              <a:rPr lang="en-US" sz="2200" dirty="0">
                <a:solidFill>
                  <a:srgbClr val="C00000"/>
                </a:solidFill>
                <a:hlinkClick r:id="rId3" action="ppaction://hlinksldjump"/>
              </a:rPr>
              <a:t>12.050 (1)</a:t>
            </a:r>
            <a:r>
              <a:rPr lang="en-US" sz="2200" dirty="0"/>
              <a:t>).</a:t>
            </a:r>
          </a:p>
        </p:txBody>
      </p:sp>
      <p:sp>
        <p:nvSpPr>
          <p:cNvPr id="3" name="Date Placeholder 2"/>
          <p:cNvSpPr>
            <a:spLocks noGrp="1"/>
          </p:cNvSpPr>
          <p:nvPr>
            <p:ph type="dt" sz="half" idx="10"/>
          </p:nvPr>
        </p:nvSpPr>
        <p:spPr/>
        <p:txBody>
          <a:bodyPr/>
          <a:lstStyle/>
          <a:p>
            <a:fld id="{6688CF79-74EA-424E-95BB-7A9EF7C71390}"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32</a:t>
            </a:fld>
            <a:endParaRPr lang="en-US">
              <a:solidFill>
                <a:prstClr val="white">
                  <a:shade val="50000"/>
                </a:prstClr>
              </a:solidFill>
              <a:latin typeface="Book Antiqua"/>
            </a:endParaRPr>
          </a:p>
        </p:txBody>
      </p:sp>
    </p:spTree>
    <p:extLst>
      <p:ext uri="{BB962C8B-B14F-4D97-AF65-F5344CB8AC3E}">
        <p14:creationId xmlns:p14="http://schemas.microsoft.com/office/powerpoint/2010/main" val="64036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Secretary</a:t>
            </a:r>
          </a:p>
        </p:txBody>
      </p:sp>
      <p:sp>
        <p:nvSpPr>
          <p:cNvPr id="2" name="Content Placeholder 1"/>
          <p:cNvSpPr>
            <a:spLocks noGrp="1"/>
          </p:cNvSpPr>
          <p:nvPr>
            <p:ph idx="1"/>
          </p:nvPr>
        </p:nvSpPr>
        <p:spPr/>
        <p:txBody>
          <a:bodyPr>
            <a:normAutofit/>
          </a:bodyPr>
          <a:lstStyle/>
          <a:p>
            <a:pPr lvl="0"/>
            <a:r>
              <a:rPr lang="en-US" dirty="0"/>
              <a:t>The Lodge may instruct the Secretary on how to keep the records (GLS </a:t>
            </a:r>
            <a:r>
              <a:rPr lang="en-US" dirty="0">
                <a:solidFill>
                  <a:srgbClr val="C00000"/>
                </a:solidFill>
                <a:hlinkClick r:id="rId2" action="ppaction://hlinksldjump"/>
              </a:rPr>
              <a:t>12.050 (13) </a:t>
            </a:r>
            <a:r>
              <a:rPr lang="en-US" dirty="0"/>
              <a:t>).</a:t>
            </a:r>
          </a:p>
          <a:p>
            <a:pPr lvl="0"/>
            <a:r>
              <a:rPr lang="en-US" dirty="0"/>
              <a:t>Be certain your office has copies of all the manuals and other necessary documents.</a:t>
            </a:r>
          </a:p>
          <a:p>
            <a:pPr lvl="0"/>
            <a:r>
              <a:rPr lang="en-US" dirty="0"/>
              <a:t>Inform applicants of their acceptance or rejection.</a:t>
            </a:r>
          </a:p>
          <a:p>
            <a:pPr lvl="0"/>
            <a:r>
              <a:rPr lang="en-US" dirty="0"/>
              <a:t>Notify all committee appointees.</a:t>
            </a:r>
          </a:p>
          <a:p>
            <a:pPr lvl="0"/>
            <a:r>
              <a:rPr lang="en-US" dirty="0"/>
              <a:t>Prepare the Annual Report to the Grand Lodge.</a:t>
            </a:r>
          </a:p>
          <a:p>
            <a:pPr lvl="0"/>
            <a:r>
              <a:rPr lang="en-US" dirty="0"/>
              <a:t>Prepare a quarterly membership report for the Grand Secretary.</a:t>
            </a:r>
          </a:p>
          <a:p>
            <a:pPr lvl="0"/>
            <a:endParaRPr lang="en-US" dirty="0"/>
          </a:p>
        </p:txBody>
      </p:sp>
      <p:sp>
        <p:nvSpPr>
          <p:cNvPr id="3" name="Date Placeholder 2"/>
          <p:cNvSpPr>
            <a:spLocks noGrp="1"/>
          </p:cNvSpPr>
          <p:nvPr>
            <p:ph type="dt" sz="half" idx="10"/>
          </p:nvPr>
        </p:nvSpPr>
        <p:spPr/>
        <p:txBody>
          <a:bodyPr/>
          <a:lstStyle/>
          <a:p>
            <a:fld id="{6688CF79-74EA-424E-95BB-7A9EF7C71390}"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33</a:t>
            </a:fld>
            <a:endParaRPr lang="en-US">
              <a:solidFill>
                <a:prstClr val="white">
                  <a:shade val="50000"/>
                </a:prstClr>
              </a:solidFill>
              <a:latin typeface="Book Antiqua"/>
            </a:endParaRPr>
          </a:p>
        </p:txBody>
      </p:sp>
    </p:spTree>
    <p:extLst>
      <p:ext uri="{BB962C8B-B14F-4D97-AF65-F5344CB8AC3E}">
        <p14:creationId xmlns:p14="http://schemas.microsoft.com/office/powerpoint/2010/main" val="145608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Secretary</a:t>
            </a:r>
          </a:p>
        </p:txBody>
      </p:sp>
      <p:sp>
        <p:nvSpPr>
          <p:cNvPr id="2" name="Content Placeholder 1"/>
          <p:cNvSpPr>
            <a:spLocks noGrp="1"/>
          </p:cNvSpPr>
          <p:nvPr>
            <p:ph idx="1"/>
          </p:nvPr>
        </p:nvSpPr>
        <p:spPr/>
        <p:txBody>
          <a:bodyPr>
            <a:normAutofit/>
          </a:bodyPr>
          <a:lstStyle/>
          <a:p>
            <a:pPr lvl="0"/>
            <a:r>
              <a:rPr lang="en-US" dirty="0"/>
              <a:t>Report all expulsions and suspensions to the Grand Secretary.</a:t>
            </a:r>
          </a:p>
          <a:p>
            <a:pPr lvl="0"/>
            <a:r>
              <a:rPr lang="en-US" dirty="0"/>
              <a:t>Read and answer all correspondence of the Lodge subject to the approval of the Exalted Ruler.</a:t>
            </a:r>
          </a:p>
          <a:p>
            <a:r>
              <a:rPr lang="en-US" dirty="0"/>
              <a:t>Maintain Lodge Records – Minutes, accounts, files, mailing list, reports, etc. </a:t>
            </a:r>
          </a:p>
          <a:p>
            <a:pPr lvl="1"/>
            <a:r>
              <a:rPr lang="en-US" dirty="0"/>
              <a:t>Lodge records should be open for inspection by a member at all reasonable times. (GLS </a:t>
            </a:r>
            <a:r>
              <a:rPr lang="en-US" dirty="0">
                <a:solidFill>
                  <a:srgbClr val="C00000"/>
                </a:solidFill>
                <a:hlinkClick r:id="rId2" action="ppaction://hlinksldjump"/>
              </a:rPr>
              <a:t>12.050 (08</a:t>
            </a:r>
            <a:r>
              <a:rPr lang="en-US" dirty="0">
                <a:solidFill>
                  <a:srgbClr val="FF0000"/>
                </a:solidFill>
                <a:hlinkClick r:id="rId2" action="ppaction://hlinksldjump"/>
              </a:rPr>
              <a:t>) </a:t>
            </a:r>
            <a:r>
              <a:rPr lang="en-US" dirty="0"/>
              <a:t>)</a:t>
            </a:r>
          </a:p>
          <a:p>
            <a:pPr lvl="0"/>
            <a:endParaRPr lang="en-US" dirty="0"/>
          </a:p>
          <a:p>
            <a:pPr lvl="0"/>
            <a:endParaRPr lang="en-US" sz="2200" dirty="0"/>
          </a:p>
        </p:txBody>
      </p:sp>
      <p:sp>
        <p:nvSpPr>
          <p:cNvPr id="3" name="Date Placeholder 2"/>
          <p:cNvSpPr>
            <a:spLocks noGrp="1"/>
          </p:cNvSpPr>
          <p:nvPr>
            <p:ph type="dt" sz="half" idx="10"/>
          </p:nvPr>
        </p:nvSpPr>
        <p:spPr/>
        <p:txBody>
          <a:bodyPr/>
          <a:lstStyle/>
          <a:p>
            <a:fld id="{6688CF79-74EA-424E-95BB-7A9EF7C71390}"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34</a:t>
            </a:fld>
            <a:endParaRPr lang="en-US">
              <a:solidFill>
                <a:prstClr val="white">
                  <a:shade val="50000"/>
                </a:prstClr>
              </a:solidFill>
              <a:latin typeface="Book Antiqua"/>
            </a:endParaRPr>
          </a:p>
        </p:txBody>
      </p:sp>
    </p:spTree>
    <p:extLst>
      <p:ext uri="{BB962C8B-B14F-4D97-AF65-F5344CB8AC3E}">
        <p14:creationId xmlns:p14="http://schemas.microsoft.com/office/powerpoint/2010/main" val="314134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Secretary</a:t>
            </a:r>
          </a:p>
        </p:txBody>
      </p:sp>
      <p:sp>
        <p:nvSpPr>
          <p:cNvPr id="2" name="Content Placeholder 1"/>
          <p:cNvSpPr>
            <a:spLocks noGrp="1"/>
          </p:cNvSpPr>
          <p:nvPr>
            <p:ph idx="1"/>
          </p:nvPr>
        </p:nvSpPr>
        <p:spPr/>
        <p:txBody>
          <a:bodyPr>
            <a:normAutofit/>
          </a:bodyPr>
          <a:lstStyle/>
          <a:p>
            <a:pPr>
              <a:spcBef>
                <a:spcPts val="0"/>
              </a:spcBef>
              <a:spcAft>
                <a:spcPts val="1200"/>
              </a:spcAft>
            </a:pPr>
            <a:r>
              <a:rPr lang="en-US" dirty="0"/>
              <a:t>Maintain records through the CLMS (Chicago Lodge Management System) and ensure currency</a:t>
            </a:r>
          </a:p>
          <a:p>
            <a:pPr>
              <a:spcBef>
                <a:spcPts val="0"/>
              </a:spcBef>
              <a:spcAft>
                <a:spcPts val="1200"/>
              </a:spcAft>
            </a:pPr>
            <a:r>
              <a:rPr lang="en-US" dirty="0"/>
              <a:t>Keep accurate minutes of all Lodge meetings.</a:t>
            </a:r>
          </a:p>
          <a:p>
            <a:pPr lvl="1">
              <a:spcBef>
                <a:spcPts val="0"/>
              </a:spcBef>
              <a:spcAft>
                <a:spcPts val="1200"/>
              </a:spcAft>
            </a:pPr>
            <a:r>
              <a:rPr lang="en-US" dirty="0"/>
              <a:t>Minutes may merely state that certain Members spoke on an issue without reporting the full remarks made. Tape recorder may be used during the meeting for reference purposes, but minutes must be written for permanent record.</a:t>
            </a:r>
          </a:p>
          <a:p>
            <a:pPr>
              <a:spcBef>
                <a:spcPts val="0"/>
              </a:spcBef>
              <a:spcAft>
                <a:spcPts val="1200"/>
              </a:spcAft>
            </a:pPr>
            <a:r>
              <a:rPr lang="en-US" dirty="0"/>
              <a:t>Read All Communications following review with Exalted Ruler.</a:t>
            </a:r>
          </a:p>
          <a:p>
            <a:pPr>
              <a:spcBef>
                <a:spcPts val="0"/>
              </a:spcBef>
              <a:spcAft>
                <a:spcPts val="1200"/>
              </a:spcAft>
            </a:pPr>
            <a:endParaRPr lang="en-US" sz="2200" dirty="0"/>
          </a:p>
        </p:txBody>
      </p:sp>
      <p:sp>
        <p:nvSpPr>
          <p:cNvPr id="3" name="Date Placeholder 2"/>
          <p:cNvSpPr>
            <a:spLocks noGrp="1"/>
          </p:cNvSpPr>
          <p:nvPr>
            <p:ph type="dt" sz="half" idx="10"/>
          </p:nvPr>
        </p:nvSpPr>
        <p:spPr/>
        <p:txBody>
          <a:bodyPr/>
          <a:lstStyle/>
          <a:p>
            <a:fld id="{BB6942B1-F162-4F5A-8666-49CBC6D2ADBC}"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35</a:t>
            </a:fld>
            <a:endParaRPr lang="en-US">
              <a:solidFill>
                <a:prstClr val="white">
                  <a:shade val="50000"/>
                </a:prstClr>
              </a:solidFill>
              <a:latin typeface="Book Antiqua"/>
            </a:endParaRPr>
          </a:p>
        </p:txBody>
      </p:sp>
    </p:spTree>
    <p:extLst>
      <p:ext uri="{BB962C8B-B14F-4D97-AF65-F5344CB8AC3E}">
        <p14:creationId xmlns:p14="http://schemas.microsoft.com/office/powerpoint/2010/main" val="191550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Secretary</a:t>
            </a:r>
          </a:p>
        </p:txBody>
      </p:sp>
      <p:sp>
        <p:nvSpPr>
          <p:cNvPr id="2" name="Content Placeholder 1"/>
          <p:cNvSpPr>
            <a:spLocks noGrp="1"/>
          </p:cNvSpPr>
          <p:nvPr>
            <p:ph idx="1"/>
          </p:nvPr>
        </p:nvSpPr>
        <p:spPr/>
        <p:txBody>
          <a:bodyPr>
            <a:normAutofit/>
          </a:bodyPr>
          <a:lstStyle/>
          <a:p>
            <a:pPr lvl="0"/>
            <a:r>
              <a:rPr lang="en-US" dirty="0"/>
              <a:t>Prepare Grand Lodge Report on Timely Basis. Avoid follow-up and penalties.</a:t>
            </a:r>
          </a:p>
          <a:p>
            <a:r>
              <a:rPr lang="en-US" dirty="0"/>
              <a:t>Receive all monies due the Lodge from any source whatever, and to pay the same to the Treasurer. </a:t>
            </a:r>
          </a:p>
          <a:p>
            <a:pPr lvl="1"/>
            <a:r>
              <a:rPr lang="en-US" dirty="0"/>
              <a:t>Report under “Receipts of the Session.”</a:t>
            </a:r>
          </a:p>
          <a:p>
            <a:pPr lvl="1"/>
            <a:r>
              <a:rPr lang="en-US" dirty="0"/>
              <a:t>Governing Body transmits all receipts to the Lodge Secretary (GLS </a:t>
            </a:r>
            <a:r>
              <a:rPr lang="en-US" dirty="0">
                <a:solidFill>
                  <a:srgbClr val="C00000"/>
                </a:solidFill>
                <a:hlinkClick r:id="rId2" action="ppaction://hlinksldjump"/>
              </a:rPr>
              <a:t>12.050 (12) </a:t>
            </a:r>
            <a:r>
              <a:rPr lang="en-US" dirty="0"/>
              <a:t>)</a:t>
            </a:r>
          </a:p>
          <a:p>
            <a:pPr lvl="0"/>
            <a:r>
              <a:rPr lang="en-US" dirty="0"/>
              <a:t>Read all “Bills Against the Lodge.” The Secretary must read </a:t>
            </a:r>
            <a:r>
              <a:rPr lang="en-US" i="1" u="sng" dirty="0"/>
              <a:t>all</a:t>
            </a:r>
            <a:r>
              <a:rPr lang="en-US" dirty="0"/>
              <a:t> Bills, including any in dispute.</a:t>
            </a:r>
          </a:p>
        </p:txBody>
      </p:sp>
      <p:sp>
        <p:nvSpPr>
          <p:cNvPr id="3" name="Date Placeholder 2"/>
          <p:cNvSpPr>
            <a:spLocks noGrp="1"/>
          </p:cNvSpPr>
          <p:nvPr>
            <p:ph type="dt" sz="half" idx="10"/>
          </p:nvPr>
        </p:nvSpPr>
        <p:spPr/>
        <p:txBody>
          <a:bodyPr/>
          <a:lstStyle/>
          <a:p>
            <a:fld id="{E560BF0C-CA14-445E-9960-CBD8EB454F89}"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36</a:t>
            </a:fld>
            <a:endParaRPr lang="en-US">
              <a:solidFill>
                <a:prstClr val="white">
                  <a:shade val="50000"/>
                </a:prstClr>
              </a:solidFill>
              <a:latin typeface="Book Antiqua"/>
            </a:endParaRPr>
          </a:p>
        </p:txBody>
      </p:sp>
    </p:spTree>
    <p:extLst>
      <p:ext uri="{BB962C8B-B14F-4D97-AF65-F5344CB8AC3E}">
        <p14:creationId xmlns:p14="http://schemas.microsoft.com/office/powerpoint/2010/main" val="279797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Secretary</a:t>
            </a:r>
          </a:p>
        </p:txBody>
      </p:sp>
      <p:sp>
        <p:nvSpPr>
          <p:cNvPr id="2" name="Content Placeholder 1"/>
          <p:cNvSpPr>
            <a:spLocks noGrp="1"/>
          </p:cNvSpPr>
          <p:nvPr>
            <p:ph idx="1"/>
          </p:nvPr>
        </p:nvSpPr>
        <p:spPr/>
        <p:txBody>
          <a:bodyPr>
            <a:normAutofit/>
          </a:bodyPr>
          <a:lstStyle/>
          <a:p>
            <a:pPr lvl="0"/>
            <a:r>
              <a:rPr lang="en-US" dirty="0"/>
              <a:t>Attend All DDGER Clinics unless excused for good cause.</a:t>
            </a:r>
          </a:p>
          <a:p>
            <a:pPr lvl="0"/>
            <a:r>
              <a:rPr lang="en-US" dirty="0"/>
              <a:t>Attend District and State Association Meetings as a means of keeping informed.</a:t>
            </a:r>
          </a:p>
          <a:p>
            <a:pPr lvl="0"/>
            <a:r>
              <a:rPr lang="en-US" dirty="0"/>
              <a:t>Give Semi-annual Written Report.</a:t>
            </a:r>
          </a:p>
          <a:p>
            <a:pPr lvl="1"/>
            <a:r>
              <a:rPr lang="en-US" dirty="0"/>
              <a:t>This report of the transactions of the office is to be given to the Lodge at the first session in April and October.</a:t>
            </a:r>
          </a:p>
          <a:p>
            <a:endParaRPr lang="en-US" dirty="0"/>
          </a:p>
          <a:p>
            <a:endParaRPr lang="en-US" dirty="0"/>
          </a:p>
          <a:p>
            <a:endParaRPr lang="en-US" dirty="0"/>
          </a:p>
        </p:txBody>
      </p:sp>
      <p:sp>
        <p:nvSpPr>
          <p:cNvPr id="3" name="Date Placeholder 2"/>
          <p:cNvSpPr>
            <a:spLocks noGrp="1"/>
          </p:cNvSpPr>
          <p:nvPr>
            <p:ph type="dt" sz="half" idx="10"/>
          </p:nvPr>
        </p:nvSpPr>
        <p:spPr/>
        <p:txBody>
          <a:bodyPr/>
          <a:lstStyle/>
          <a:p>
            <a:fld id="{B7A3C698-E060-4012-AAD5-8B34CEEAF6F4}"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37</a:t>
            </a:fld>
            <a:endParaRPr lang="en-US">
              <a:solidFill>
                <a:prstClr val="white">
                  <a:shade val="50000"/>
                </a:prstClr>
              </a:solidFill>
              <a:latin typeface="Book Antiqua"/>
            </a:endParaRPr>
          </a:p>
        </p:txBody>
      </p:sp>
    </p:spTree>
    <p:extLst>
      <p:ext uri="{BB962C8B-B14F-4D97-AF65-F5344CB8AC3E}">
        <p14:creationId xmlns:p14="http://schemas.microsoft.com/office/powerpoint/2010/main" val="127240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Secretary</a:t>
            </a:r>
          </a:p>
        </p:txBody>
      </p:sp>
      <p:sp>
        <p:nvSpPr>
          <p:cNvPr id="2" name="Content Placeholder 1"/>
          <p:cNvSpPr>
            <a:spLocks noGrp="1"/>
          </p:cNvSpPr>
          <p:nvPr>
            <p:ph idx="1"/>
          </p:nvPr>
        </p:nvSpPr>
        <p:spPr/>
        <p:txBody>
          <a:bodyPr>
            <a:normAutofit/>
          </a:bodyPr>
          <a:lstStyle/>
          <a:p>
            <a:pPr lvl="0"/>
            <a:r>
              <a:rPr lang="en-US" sz="2800" dirty="0"/>
              <a:t>Receive Compensation Per By-Law</a:t>
            </a:r>
          </a:p>
          <a:p>
            <a:pPr lvl="1"/>
            <a:r>
              <a:rPr lang="en-US" dirty="0"/>
              <a:t>The salary of the Secretary may be a fixed amount, based on the number of members or a percentage of the dues collected, or a combination thereof, as may be set forth in the Lodge By-laws. The salary cannot be set by the Trustees or other Lodge Officers. The salary is subject to Social Security taxes and can only be changed by By-laws amendment. (GLS </a:t>
            </a:r>
            <a:r>
              <a:rPr lang="en-US" dirty="0">
                <a:solidFill>
                  <a:srgbClr val="C00000"/>
                </a:solidFill>
                <a:hlinkClick r:id="rId2" action="ppaction://hlinksldjump"/>
              </a:rPr>
              <a:t>12.050 (11) </a:t>
            </a:r>
            <a:r>
              <a:rPr lang="en-US" dirty="0"/>
              <a:t>)</a:t>
            </a:r>
          </a:p>
          <a:p>
            <a:pPr lvl="0"/>
            <a:r>
              <a:rPr lang="en-US" sz="2800" dirty="0"/>
              <a:t>Give Bond to the Lodge per By-Law</a:t>
            </a:r>
          </a:p>
          <a:p>
            <a:pPr lvl="1"/>
            <a:r>
              <a:rPr lang="en-US" dirty="0"/>
              <a:t>This surety may be either personal or corporate and in such amount as may be fixed by the By-laws, but not less than $5,000</a:t>
            </a:r>
          </a:p>
          <a:p>
            <a:endParaRPr lang="en-US" dirty="0"/>
          </a:p>
          <a:p>
            <a:endParaRPr lang="en-US" dirty="0"/>
          </a:p>
          <a:p>
            <a:endParaRPr lang="en-US" dirty="0"/>
          </a:p>
        </p:txBody>
      </p:sp>
      <p:sp>
        <p:nvSpPr>
          <p:cNvPr id="3" name="Date Placeholder 2"/>
          <p:cNvSpPr>
            <a:spLocks noGrp="1"/>
          </p:cNvSpPr>
          <p:nvPr>
            <p:ph type="dt" sz="half" idx="10"/>
          </p:nvPr>
        </p:nvSpPr>
        <p:spPr/>
        <p:txBody>
          <a:bodyPr/>
          <a:lstStyle/>
          <a:p>
            <a:fld id="{B7A3C698-E060-4012-AAD5-8B34CEEAF6F4}"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38</a:t>
            </a:fld>
            <a:endParaRPr lang="en-US">
              <a:solidFill>
                <a:prstClr val="white">
                  <a:shade val="50000"/>
                </a:prstClr>
              </a:solidFill>
              <a:latin typeface="Book Antiqua"/>
            </a:endParaRPr>
          </a:p>
        </p:txBody>
      </p:sp>
    </p:spTree>
    <p:extLst>
      <p:ext uri="{BB962C8B-B14F-4D97-AF65-F5344CB8AC3E}">
        <p14:creationId xmlns:p14="http://schemas.microsoft.com/office/powerpoint/2010/main" val="96868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Treasurer (GLS Sec </a:t>
            </a:r>
            <a:r>
              <a:rPr lang="en-US" dirty="0">
                <a:solidFill>
                  <a:srgbClr val="C00000"/>
                </a:solidFill>
                <a:hlinkClick r:id="rId2" action="ppaction://hlinksldjump"/>
              </a:rPr>
              <a:t>12.060</a:t>
            </a:r>
            <a:r>
              <a:rPr lang="en-US" dirty="0"/>
              <a:t>)</a:t>
            </a:r>
          </a:p>
        </p:txBody>
      </p:sp>
      <p:sp>
        <p:nvSpPr>
          <p:cNvPr id="2" name="Content Placeholder 1"/>
          <p:cNvSpPr>
            <a:spLocks noGrp="1"/>
          </p:cNvSpPr>
          <p:nvPr>
            <p:ph idx="1"/>
          </p:nvPr>
        </p:nvSpPr>
        <p:spPr/>
        <p:txBody>
          <a:bodyPr>
            <a:normAutofit/>
          </a:bodyPr>
          <a:lstStyle/>
          <a:p>
            <a:r>
              <a:rPr lang="en-US" dirty="0"/>
              <a:t>Financial Officer of the Lodge</a:t>
            </a:r>
          </a:p>
          <a:p>
            <a:pPr lvl="1"/>
            <a:r>
              <a:rPr lang="en-US" dirty="0"/>
              <a:t>Shall have custody of and maintain the records relevant to all funds of the Lodge</a:t>
            </a:r>
          </a:p>
          <a:p>
            <a:pPr lvl="1"/>
            <a:r>
              <a:rPr lang="en-US" dirty="0"/>
              <a:t>Maintain an accurate record of receipts and disbursements.</a:t>
            </a:r>
          </a:p>
          <a:p>
            <a:pPr lvl="1"/>
            <a:r>
              <a:rPr lang="en-US" dirty="0"/>
              <a:t>While there is no statutory requirement, the Treasurer should be one who is accustomed to working with figures and who understands simple bookkeeping procedures.</a:t>
            </a:r>
          </a:p>
          <a:p>
            <a:pPr lvl="0"/>
            <a:r>
              <a:rPr lang="en-US" dirty="0"/>
              <a:t>Acts as Treasurer of all committees unless otherwise provided by the By-laws.</a:t>
            </a:r>
          </a:p>
        </p:txBody>
      </p:sp>
      <p:sp>
        <p:nvSpPr>
          <p:cNvPr id="3" name="Date Placeholder 2"/>
          <p:cNvSpPr>
            <a:spLocks noGrp="1"/>
          </p:cNvSpPr>
          <p:nvPr>
            <p:ph type="dt" sz="half" idx="10"/>
          </p:nvPr>
        </p:nvSpPr>
        <p:spPr/>
        <p:txBody>
          <a:bodyPr/>
          <a:lstStyle/>
          <a:p>
            <a:fld id="{7BB64879-5606-449B-87AA-27639B36E9F9}"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39</a:t>
            </a:fld>
            <a:endParaRPr lang="en-US">
              <a:solidFill>
                <a:prstClr val="white">
                  <a:shade val="50000"/>
                </a:prstClr>
              </a:solidFill>
              <a:latin typeface="Book Antiqua"/>
            </a:endParaRPr>
          </a:p>
        </p:txBody>
      </p:sp>
    </p:spTree>
    <p:extLst>
      <p:ext uri="{BB962C8B-B14F-4D97-AF65-F5344CB8AC3E}">
        <p14:creationId xmlns:p14="http://schemas.microsoft.com/office/powerpoint/2010/main" val="362452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CFA72-2522-4D25-A66E-073FC44AB43B}"/>
              </a:ext>
            </a:extLst>
          </p:cNvPr>
          <p:cNvSpPr>
            <a:spLocks noGrp="1"/>
          </p:cNvSpPr>
          <p:nvPr>
            <p:ph type="title"/>
          </p:nvPr>
        </p:nvSpPr>
        <p:spPr/>
        <p:txBody>
          <a:bodyPr/>
          <a:lstStyle/>
          <a:p>
            <a:r>
              <a:rPr lang="en-US" dirty="0"/>
              <a:t>Local Lodge Officers</a:t>
            </a:r>
          </a:p>
        </p:txBody>
      </p:sp>
      <p:sp>
        <p:nvSpPr>
          <p:cNvPr id="3" name="Content Placeholder 2">
            <a:extLst>
              <a:ext uri="{FF2B5EF4-FFF2-40B4-BE49-F238E27FC236}">
                <a16:creationId xmlns:a16="http://schemas.microsoft.com/office/drawing/2014/main" id="{C561243B-C7A1-46F2-8D94-E97DE0D22111}"/>
              </a:ext>
            </a:extLst>
          </p:cNvPr>
          <p:cNvSpPr>
            <a:spLocks noGrp="1"/>
          </p:cNvSpPr>
          <p:nvPr>
            <p:ph idx="1"/>
          </p:nvPr>
        </p:nvSpPr>
        <p:spPr/>
        <p:txBody>
          <a:bodyPr>
            <a:normAutofit fontScale="92500" lnSpcReduction="10000"/>
          </a:bodyPr>
          <a:lstStyle/>
          <a:p>
            <a:pPr marL="137160" indent="0">
              <a:buNone/>
            </a:pPr>
            <a:r>
              <a:rPr lang="en-US" sz="2400" dirty="0"/>
              <a:t>The Local Lodge Officer positions are defined in </a:t>
            </a:r>
            <a:r>
              <a:rPr lang="en-US" sz="2400" dirty="0">
                <a:hlinkClick r:id="rId2" action="ppaction://hlinksldjump"/>
              </a:rPr>
              <a:t>Article VII, Section 2 </a:t>
            </a:r>
            <a:r>
              <a:rPr lang="en-US" sz="2400" dirty="0"/>
              <a:t>of the Constitution. They are:</a:t>
            </a:r>
          </a:p>
          <a:p>
            <a:pPr marL="137160" indent="0">
              <a:buNone/>
            </a:pPr>
            <a:endParaRPr lang="en-US" sz="2400" dirty="0"/>
          </a:p>
          <a:p>
            <a:pPr marL="137160" indent="0">
              <a:buNone/>
            </a:pPr>
            <a:r>
              <a:rPr lang="en-US" sz="2400" dirty="0"/>
              <a:t>Elected Officers:</a:t>
            </a:r>
          </a:p>
          <a:p>
            <a:pPr marL="137160" indent="0">
              <a:buNone/>
            </a:pPr>
            <a:r>
              <a:rPr lang="en-US" sz="2400" dirty="0"/>
              <a:t>	Exalted Ruler</a:t>
            </a:r>
          </a:p>
          <a:p>
            <a:pPr marL="137160" indent="0">
              <a:buNone/>
            </a:pPr>
            <a:r>
              <a:rPr lang="en-US" sz="2400" dirty="0"/>
              <a:t>	Esteemed Leading Knight</a:t>
            </a:r>
          </a:p>
          <a:p>
            <a:pPr marL="137160" indent="0">
              <a:buNone/>
            </a:pPr>
            <a:r>
              <a:rPr lang="en-US" sz="2400" dirty="0"/>
              <a:t>	Esteemed Loyal Knight</a:t>
            </a:r>
          </a:p>
          <a:p>
            <a:pPr marL="137160" indent="0">
              <a:buNone/>
            </a:pPr>
            <a:r>
              <a:rPr lang="en-US" sz="2400" dirty="0"/>
              <a:t>	Esteemed Lecturing Knight </a:t>
            </a:r>
          </a:p>
          <a:p>
            <a:pPr marL="137160" indent="0">
              <a:buNone/>
            </a:pPr>
            <a:r>
              <a:rPr lang="en-US" sz="2400" dirty="0"/>
              <a:t>	Trustee(s) (designated by term; e.g. “Five Year Trustee”)</a:t>
            </a:r>
          </a:p>
          <a:p>
            <a:pPr marL="137160" indent="0">
              <a:buNone/>
            </a:pPr>
            <a:r>
              <a:rPr lang="en-US" sz="2400" dirty="0"/>
              <a:t>	Secretary</a:t>
            </a:r>
          </a:p>
          <a:p>
            <a:pPr marL="137160" indent="0">
              <a:buNone/>
            </a:pPr>
            <a:r>
              <a:rPr lang="en-US" sz="2400" dirty="0"/>
              <a:t>	Treasurer</a:t>
            </a:r>
          </a:p>
          <a:p>
            <a:pPr marL="137160" indent="0">
              <a:buNone/>
            </a:pPr>
            <a:r>
              <a:rPr lang="en-US" sz="2400" dirty="0"/>
              <a:t>	</a:t>
            </a:r>
          </a:p>
        </p:txBody>
      </p:sp>
      <p:sp>
        <p:nvSpPr>
          <p:cNvPr id="4" name="Date Placeholder 3">
            <a:extLst>
              <a:ext uri="{FF2B5EF4-FFF2-40B4-BE49-F238E27FC236}">
                <a16:creationId xmlns:a16="http://schemas.microsoft.com/office/drawing/2014/main" id="{23D348C0-99D0-4C8A-A542-E7E2BBC921E9}"/>
              </a:ext>
            </a:extLst>
          </p:cNvPr>
          <p:cNvSpPr>
            <a:spLocks noGrp="1"/>
          </p:cNvSpPr>
          <p:nvPr>
            <p:ph type="dt" sz="half" idx="10"/>
          </p:nvPr>
        </p:nvSpPr>
        <p:spPr/>
        <p:txBody>
          <a:bodyPr/>
          <a:lstStyle/>
          <a:p>
            <a:fld id="{0846340C-AC66-4C9A-893B-73214E020B41}" type="datetime1">
              <a:rPr lang="en-US" smtClean="0"/>
              <a:t>9/30/2018</a:t>
            </a:fld>
            <a:endParaRPr lang="en-US" dirty="0"/>
          </a:p>
        </p:txBody>
      </p:sp>
      <p:sp>
        <p:nvSpPr>
          <p:cNvPr id="5" name="Footer Placeholder 4">
            <a:extLst>
              <a:ext uri="{FF2B5EF4-FFF2-40B4-BE49-F238E27FC236}">
                <a16:creationId xmlns:a16="http://schemas.microsoft.com/office/drawing/2014/main" id="{FEE372E0-40FA-401E-A79C-C20EE11FB55E}"/>
              </a:ext>
            </a:extLst>
          </p:cNvPr>
          <p:cNvSpPr>
            <a:spLocks noGrp="1"/>
          </p:cNvSpPr>
          <p:nvPr>
            <p:ph type="ftr" sz="quarter" idx="11"/>
          </p:nvPr>
        </p:nvSpPr>
        <p:spPr/>
        <p:txBody>
          <a:bodyPr/>
          <a:lstStyle/>
          <a:p>
            <a:r>
              <a:rPr lang="en-US"/>
              <a:t>New Mexico Elks Association</a:t>
            </a:r>
            <a:endParaRPr lang="en-US" dirty="0"/>
          </a:p>
        </p:txBody>
      </p:sp>
      <p:sp>
        <p:nvSpPr>
          <p:cNvPr id="6" name="Slide Number Placeholder 5">
            <a:extLst>
              <a:ext uri="{FF2B5EF4-FFF2-40B4-BE49-F238E27FC236}">
                <a16:creationId xmlns:a16="http://schemas.microsoft.com/office/drawing/2014/main" id="{0972D87D-9A43-43BB-A6C6-641FA90A772D}"/>
              </a:ext>
            </a:extLst>
          </p:cNvPr>
          <p:cNvSpPr>
            <a:spLocks noGrp="1"/>
          </p:cNvSpPr>
          <p:nvPr>
            <p:ph type="sldNum" sz="quarter" idx="12"/>
          </p:nvPr>
        </p:nvSpPr>
        <p:spPr/>
        <p:txBody>
          <a:bodyPr/>
          <a:lstStyle/>
          <a:p>
            <a:fld id="{F0090D74-6D5D-4D9B-BDCA-314F9F1A5CD2}" type="slidenum">
              <a:rPr lang="en-US" smtClean="0"/>
              <a:t>4</a:t>
            </a:fld>
            <a:endParaRPr lang="en-US"/>
          </a:p>
        </p:txBody>
      </p:sp>
    </p:spTree>
    <p:extLst>
      <p:ext uri="{BB962C8B-B14F-4D97-AF65-F5344CB8AC3E}">
        <p14:creationId xmlns:p14="http://schemas.microsoft.com/office/powerpoint/2010/main" val="3342296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Treasurer</a:t>
            </a:r>
          </a:p>
        </p:txBody>
      </p:sp>
      <p:sp>
        <p:nvSpPr>
          <p:cNvPr id="2" name="Content Placeholder 1"/>
          <p:cNvSpPr>
            <a:spLocks noGrp="1"/>
          </p:cNvSpPr>
          <p:nvPr>
            <p:ph idx="1"/>
          </p:nvPr>
        </p:nvSpPr>
        <p:spPr/>
        <p:txBody>
          <a:bodyPr>
            <a:normAutofit/>
          </a:bodyPr>
          <a:lstStyle/>
          <a:p>
            <a:pPr lvl="0"/>
            <a:r>
              <a:rPr lang="en-US" dirty="0"/>
              <a:t>Receive all Lodge Monies</a:t>
            </a:r>
          </a:p>
          <a:p>
            <a:pPr lvl="1"/>
            <a:r>
              <a:rPr lang="en-US" dirty="0"/>
              <a:t>He/she shall receive all monies of the Lodge from the Secretary, giving him/her a receipt therefore.</a:t>
            </a:r>
          </a:p>
          <a:p>
            <a:pPr lvl="1"/>
            <a:r>
              <a:rPr lang="en-US" dirty="0"/>
              <a:t>Funds derived from dining room, bar, gaming, other services and committees are Lodge funds and shall be handled by the Treasurer. (GLS </a:t>
            </a:r>
            <a:r>
              <a:rPr lang="en-US" dirty="0">
                <a:solidFill>
                  <a:srgbClr val="FF0000"/>
                </a:solidFill>
                <a:hlinkClick r:id="rId2" action="ppaction://hlinksldjump"/>
              </a:rPr>
              <a:t>12.060 (02) </a:t>
            </a:r>
            <a:r>
              <a:rPr lang="en-US" dirty="0"/>
              <a:t>)</a:t>
            </a:r>
          </a:p>
          <a:p>
            <a:pPr lvl="0"/>
            <a:r>
              <a:rPr lang="en-US" dirty="0"/>
              <a:t>Deposit Money as Lodge Directs</a:t>
            </a:r>
          </a:p>
          <a:p>
            <a:pPr lvl="1"/>
            <a:r>
              <a:rPr lang="en-US" dirty="0"/>
              <a:t>The Lodge may designate the depository for Lodge funds. When no such designation is made, the Treasurer may make such determination. (GLS </a:t>
            </a:r>
            <a:r>
              <a:rPr lang="en-US" dirty="0">
                <a:solidFill>
                  <a:srgbClr val="FF0000"/>
                </a:solidFill>
                <a:hlinkClick r:id="rId3" action="ppaction://hlinksldjump"/>
              </a:rPr>
              <a:t>12.060 (01) </a:t>
            </a:r>
            <a:r>
              <a:rPr lang="en-US" dirty="0"/>
              <a:t>)</a:t>
            </a:r>
          </a:p>
          <a:p>
            <a:pPr lvl="1"/>
            <a:endParaRPr lang="en-US" dirty="0"/>
          </a:p>
        </p:txBody>
      </p:sp>
      <p:sp>
        <p:nvSpPr>
          <p:cNvPr id="3" name="Date Placeholder 2"/>
          <p:cNvSpPr>
            <a:spLocks noGrp="1"/>
          </p:cNvSpPr>
          <p:nvPr>
            <p:ph type="dt" sz="half" idx="10"/>
          </p:nvPr>
        </p:nvSpPr>
        <p:spPr/>
        <p:txBody>
          <a:bodyPr/>
          <a:lstStyle/>
          <a:p>
            <a:fld id="{7BB64879-5606-449B-87AA-27639B36E9F9}"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40</a:t>
            </a:fld>
            <a:endParaRPr lang="en-US">
              <a:solidFill>
                <a:prstClr val="white">
                  <a:shade val="50000"/>
                </a:prstClr>
              </a:solidFill>
              <a:latin typeface="Book Antiqua"/>
            </a:endParaRPr>
          </a:p>
        </p:txBody>
      </p:sp>
    </p:spTree>
    <p:extLst>
      <p:ext uri="{BB962C8B-B14F-4D97-AF65-F5344CB8AC3E}">
        <p14:creationId xmlns:p14="http://schemas.microsoft.com/office/powerpoint/2010/main" val="97774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Treasurer</a:t>
            </a:r>
          </a:p>
        </p:txBody>
      </p:sp>
      <p:sp>
        <p:nvSpPr>
          <p:cNvPr id="2" name="Content Placeholder 1"/>
          <p:cNvSpPr>
            <a:spLocks noGrp="1"/>
          </p:cNvSpPr>
          <p:nvPr>
            <p:ph idx="1"/>
          </p:nvPr>
        </p:nvSpPr>
        <p:spPr/>
        <p:txBody>
          <a:bodyPr>
            <a:normAutofit/>
          </a:bodyPr>
          <a:lstStyle/>
          <a:p>
            <a:pPr lvl="0"/>
            <a:r>
              <a:rPr lang="en-US" dirty="0"/>
              <a:t>Keep Segregated Accounts</a:t>
            </a:r>
          </a:p>
          <a:p>
            <a:pPr lvl="1"/>
            <a:r>
              <a:rPr lang="en-US" dirty="0"/>
              <a:t>Special funds should be kept segregated under the Treasurer’s control.</a:t>
            </a:r>
          </a:p>
          <a:p>
            <a:pPr lvl="1"/>
            <a:r>
              <a:rPr lang="en-US" dirty="0"/>
              <a:t>Earmarked funds should not be used for any other purpose and any expenditures there from must be handled as bills against the Lodge after approval by the body or committee in charge of the fund. (GLS </a:t>
            </a:r>
            <a:r>
              <a:rPr lang="en-US" dirty="0">
                <a:solidFill>
                  <a:srgbClr val="FF0000"/>
                </a:solidFill>
                <a:hlinkClick r:id="rId2" action="ppaction://hlinksldjump"/>
              </a:rPr>
              <a:t>12.060 (05)</a:t>
            </a:r>
            <a:r>
              <a:rPr lang="en-US" dirty="0">
                <a:solidFill>
                  <a:srgbClr val="FF0000"/>
                </a:solidFill>
                <a:hlinkClick r:id="" action="ppaction://noaction"/>
              </a:rPr>
              <a:t> </a:t>
            </a:r>
            <a:r>
              <a:rPr lang="en-US" dirty="0"/>
              <a:t>) </a:t>
            </a:r>
          </a:p>
          <a:p>
            <a:pPr lvl="1"/>
            <a:endParaRPr lang="en-US" dirty="0"/>
          </a:p>
          <a:p>
            <a:pPr lvl="1"/>
            <a:endParaRPr lang="en-US" sz="2600" dirty="0"/>
          </a:p>
          <a:p>
            <a:endParaRPr lang="en-US" dirty="0"/>
          </a:p>
        </p:txBody>
      </p:sp>
      <p:sp>
        <p:nvSpPr>
          <p:cNvPr id="3" name="Date Placeholder 2"/>
          <p:cNvSpPr>
            <a:spLocks noGrp="1"/>
          </p:cNvSpPr>
          <p:nvPr>
            <p:ph type="dt" sz="half" idx="10"/>
          </p:nvPr>
        </p:nvSpPr>
        <p:spPr/>
        <p:txBody>
          <a:bodyPr/>
          <a:lstStyle/>
          <a:p>
            <a:fld id="{37E66E3E-92C2-454A-942B-73203F5D79CE}"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41</a:t>
            </a:fld>
            <a:endParaRPr lang="en-US">
              <a:solidFill>
                <a:prstClr val="white">
                  <a:shade val="50000"/>
                </a:prstClr>
              </a:solidFill>
              <a:latin typeface="Book Antiqua"/>
            </a:endParaRPr>
          </a:p>
        </p:txBody>
      </p:sp>
    </p:spTree>
    <p:extLst>
      <p:ext uri="{BB962C8B-B14F-4D97-AF65-F5344CB8AC3E}">
        <p14:creationId xmlns:p14="http://schemas.microsoft.com/office/powerpoint/2010/main" val="25410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Treasurer</a:t>
            </a:r>
          </a:p>
        </p:txBody>
      </p:sp>
      <p:sp>
        <p:nvSpPr>
          <p:cNvPr id="2" name="Content Placeholder 1"/>
          <p:cNvSpPr>
            <a:spLocks noGrp="1"/>
          </p:cNvSpPr>
          <p:nvPr>
            <p:ph idx="1"/>
          </p:nvPr>
        </p:nvSpPr>
        <p:spPr/>
        <p:txBody>
          <a:bodyPr>
            <a:normAutofit lnSpcReduction="10000"/>
          </a:bodyPr>
          <a:lstStyle/>
          <a:p>
            <a:pPr lvl="0"/>
            <a:r>
              <a:rPr lang="en-US" sz="2800" dirty="0"/>
              <a:t>Pay All Bills Against the Lodge. </a:t>
            </a:r>
          </a:p>
          <a:p>
            <a:pPr lvl="1"/>
            <a:r>
              <a:rPr lang="en-US" sz="2600" dirty="0"/>
              <a:t>Bills incurred by the Club operation are “Bills against the Lodge” and are to be paid by the Treasurer on vouchers approved by the Exalted Ruler and Secretary.</a:t>
            </a:r>
          </a:p>
          <a:p>
            <a:pPr lvl="1"/>
            <a:r>
              <a:rPr lang="en-US" sz="2600" dirty="0"/>
              <a:t>The By-laws may provide for payment of recurring bills after approval by the Board of Directors without obtaining Lodge prior approval. The payment of such bills shall be reported at the next Lodge meeting. </a:t>
            </a:r>
          </a:p>
          <a:p>
            <a:pPr lvl="1"/>
            <a:r>
              <a:rPr lang="en-US" sz="2600" dirty="0"/>
              <a:t>It is improper for a Treasurer to sign a number of checks which would permit the Board of Directors to approve Lodge bills and fill in the amounts and payee and then co-sign the checks. (GLS </a:t>
            </a:r>
            <a:r>
              <a:rPr lang="en-US" sz="2600" dirty="0">
                <a:solidFill>
                  <a:srgbClr val="FF0000"/>
                </a:solidFill>
                <a:hlinkClick r:id="rId2" action="ppaction://hlinksldjump"/>
              </a:rPr>
              <a:t>12.060 (09) </a:t>
            </a:r>
            <a:r>
              <a:rPr lang="en-US" sz="2600" dirty="0"/>
              <a:t>)</a:t>
            </a:r>
            <a:endParaRPr lang="en-US" sz="2600" dirty="0">
              <a:solidFill>
                <a:srgbClr val="FF0000"/>
              </a:solidFill>
            </a:endParaRPr>
          </a:p>
          <a:p>
            <a:pPr lvl="1"/>
            <a:endParaRPr lang="en-US" sz="2600" dirty="0"/>
          </a:p>
          <a:p>
            <a:endParaRPr lang="en-US" dirty="0"/>
          </a:p>
        </p:txBody>
      </p:sp>
      <p:sp>
        <p:nvSpPr>
          <p:cNvPr id="3" name="Date Placeholder 2"/>
          <p:cNvSpPr>
            <a:spLocks noGrp="1"/>
          </p:cNvSpPr>
          <p:nvPr>
            <p:ph type="dt" sz="half" idx="10"/>
          </p:nvPr>
        </p:nvSpPr>
        <p:spPr/>
        <p:txBody>
          <a:bodyPr/>
          <a:lstStyle/>
          <a:p>
            <a:fld id="{37E66E3E-92C2-454A-942B-73203F5D79CE}"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42</a:t>
            </a:fld>
            <a:endParaRPr lang="en-US">
              <a:solidFill>
                <a:prstClr val="white">
                  <a:shade val="50000"/>
                </a:prstClr>
              </a:solidFill>
              <a:latin typeface="Book Antiqua"/>
            </a:endParaRPr>
          </a:p>
        </p:txBody>
      </p:sp>
    </p:spTree>
    <p:extLst>
      <p:ext uri="{BB962C8B-B14F-4D97-AF65-F5344CB8AC3E}">
        <p14:creationId xmlns:p14="http://schemas.microsoft.com/office/powerpoint/2010/main" val="324672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Treasurer</a:t>
            </a:r>
          </a:p>
        </p:txBody>
      </p:sp>
      <p:sp>
        <p:nvSpPr>
          <p:cNvPr id="2" name="Content Placeholder 1"/>
          <p:cNvSpPr>
            <a:spLocks noGrp="1"/>
          </p:cNvSpPr>
          <p:nvPr>
            <p:ph idx="1"/>
          </p:nvPr>
        </p:nvSpPr>
        <p:spPr/>
        <p:txBody>
          <a:bodyPr>
            <a:normAutofit/>
          </a:bodyPr>
          <a:lstStyle/>
          <a:p>
            <a:pPr lvl="0"/>
            <a:r>
              <a:rPr lang="en-US" dirty="0"/>
              <a:t>Report “Surplus” set by By-Law   </a:t>
            </a:r>
          </a:p>
          <a:p>
            <a:pPr lvl="1"/>
            <a:r>
              <a:rPr lang="en-US" dirty="0"/>
              <a:t>Whenever the amount of </a:t>
            </a:r>
            <a:r>
              <a:rPr lang="en-US" dirty="0" err="1"/>
              <a:t>undeposited</a:t>
            </a:r>
            <a:r>
              <a:rPr lang="en-US" dirty="0"/>
              <a:t> cash in his/her possession shall exceed the amount set in the By-laws, the Treasurer shall notify the Chairman of the Board of Directors. (By-Laws Guidebook)</a:t>
            </a:r>
          </a:p>
          <a:p>
            <a:pPr lvl="0"/>
            <a:r>
              <a:rPr lang="en-US" dirty="0"/>
              <a:t>Receive Compensation per By-Law. The amount must be stated in the By-Laws.</a:t>
            </a:r>
          </a:p>
          <a:p>
            <a:pPr lvl="0"/>
            <a:r>
              <a:rPr lang="en-US" dirty="0"/>
              <a:t>Give Bond to the Lodge per By-Law</a:t>
            </a:r>
          </a:p>
          <a:p>
            <a:pPr lvl="1"/>
            <a:r>
              <a:rPr lang="en-US" dirty="0"/>
              <a:t>Personal or corporate, not less than $5,000.</a:t>
            </a:r>
          </a:p>
          <a:p>
            <a:pPr lvl="0"/>
            <a:r>
              <a:rPr lang="en-US" dirty="0"/>
              <a:t>At all times subject to the control and direction of the Lodge.</a:t>
            </a:r>
          </a:p>
          <a:p>
            <a:endParaRPr lang="en-US" dirty="0"/>
          </a:p>
          <a:p>
            <a:endParaRPr lang="en-US" dirty="0"/>
          </a:p>
        </p:txBody>
      </p:sp>
      <p:sp>
        <p:nvSpPr>
          <p:cNvPr id="3" name="Date Placeholder 2"/>
          <p:cNvSpPr>
            <a:spLocks noGrp="1"/>
          </p:cNvSpPr>
          <p:nvPr>
            <p:ph type="dt" sz="half" idx="10"/>
          </p:nvPr>
        </p:nvSpPr>
        <p:spPr/>
        <p:txBody>
          <a:bodyPr/>
          <a:lstStyle/>
          <a:p>
            <a:fld id="{E0878187-0357-4EE4-AE66-FF70F1082808}"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43</a:t>
            </a:fld>
            <a:endParaRPr lang="en-US">
              <a:solidFill>
                <a:prstClr val="white">
                  <a:shade val="50000"/>
                </a:prstClr>
              </a:solidFill>
              <a:latin typeface="Book Antiqua"/>
            </a:endParaRPr>
          </a:p>
        </p:txBody>
      </p:sp>
    </p:spTree>
    <p:extLst>
      <p:ext uri="{BB962C8B-B14F-4D97-AF65-F5344CB8AC3E}">
        <p14:creationId xmlns:p14="http://schemas.microsoft.com/office/powerpoint/2010/main" val="271300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Esquire (GLS Sec. </a:t>
            </a:r>
            <a:r>
              <a:rPr lang="en-US" dirty="0">
                <a:solidFill>
                  <a:srgbClr val="C00000"/>
                </a:solidFill>
                <a:hlinkClick r:id="rId2" action="ppaction://hlinksldjump"/>
              </a:rPr>
              <a:t>12.090</a:t>
            </a:r>
            <a:r>
              <a:rPr lang="en-US" dirty="0"/>
              <a:t>)</a:t>
            </a:r>
          </a:p>
        </p:txBody>
      </p:sp>
      <p:sp>
        <p:nvSpPr>
          <p:cNvPr id="2" name="Content Placeholder 1"/>
          <p:cNvSpPr>
            <a:spLocks noGrp="1"/>
          </p:cNvSpPr>
          <p:nvPr>
            <p:ph idx="1"/>
          </p:nvPr>
        </p:nvSpPr>
        <p:spPr/>
        <p:txBody>
          <a:bodyPr>
            <a:normAutofit/>
          </a:bodyPr>
          <a:lstStyle/>
          <a:p>
            <a:pPr marL="137160" indent="0">
              <a:buNone/>
            </a:pPr>
            <a:r>
              <a:rPr lang="en-US" dirty="0"/>
              <a:t>Organize the Lodge for its meetings </a:t>
            </a:r>
          </a:p>
          <a:p>
            <a:r>
              <a:rPr lang="en-US" dirty="0"/>
              <a:t>Prior to the opening of the Lodge, the Esquire shall see that the Officers’ jewels are placed at their respective stations and that the altar cover, Bible, emblem, star, Flag and gavels have been placed in their proper placed.</a:t>
            </a:r>
          </a:p>
          <a:p>
            <a:r>
              <a:rPr lang="en-US" dirty="0"/>
              <a:t>When directed by the Exalted Ruler to organize the Lodge, he/she shall see that the doors are closed and that the officers are at their respective stations.</a:t>
            </a:r>
            <a:endParaRPr lang="en-US" sz="3000" dirty="0"/>
          </a:p>
        </p:txBody>
      </p:sp>
      <p:sp>
        <p:nvSpPr>
          <p:cNvPr id="3" name="Date Placeholder 2"/>
          <p:cNvSpPr>
            <a:spLocks noGrp="1"/>
          </p:cNvSpPr>
          <p:nvPr>
            <p:ph type="dt" sz="half" idx="10"/>
          </p:nvPr>
        </p:nvSpPr>
        <p:spPr/>
        <p:txBody>
          <a:bodyPr/>
          <a:lstStyle/>
          <a:p>
            <a:fld id="{6DAF4238-32EA-432B-BA41-CDAAA2C8863F}"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44</a:t>
            </a:fld>
            <a:endParaRPr lang="en-US">
              <a:solidFill>
                <a:prstClr val="white">
                  <a:shade val="50000"/>
                </a:prstClr>
              </a:solidFill>
              <a:latin typeface="Book Antiqua"/>
            </a:endParaRPr>
          </a:p>
        </p:txBody>
      </p:sp>
    </p:spTree>
    <p:extLst>
      <p:ext uri="{BB962C8B-B14F-4D97-AF65-F5344CB8AC3E}">
        <p14:creationId xmlns:p14="http://schemas.microsoft.com/office/powerpoint/2010/main" val="18652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Esquire</a:t>
            </a:r>
          </a:p>
        </p:txBody>
      </p:sp>
      <p:sp>
        <p:nvSpPr>
          <p:cNvPr id="2" name="Content Placeholder 1"/>
          <p:cNvSpPr>
            <a:spLocks noGrp="1"/>
          </p:cNvSpPr>
          <p:nvPr>
            <p:ph idx="1"/>
          </p:nvPr>
        </p:nvSpPr>
        <p:spPr/>
        <p:txBody>
          <a:bodyPr>
            <a:normAutofit/>
          </a:bodyPr>
          <a:lstStyle/>
          <a:p>
            <a:pPr marL="137160" indent="0">
              <a:buNone/>
            </a:pPr>
            <a:r>
              <a:rPr lang="en-US" dirty="0"/>
              <a:t>Examine and introduce visiting members </a:t>
            </a:r>
          </a:p>
          <a:p>
            <a:r>
              <a:rPr lang="en-US" dirty="0"/>
              <a:t>Prior to the opening of the Lodge, the Esquire shall examine the cards of all visiting Elks so as to ensure that they are entitled to admission and to be in position to introduce them to the Lodge at the proper time.</a:t>
            </a:r>
          </a:p>
          <a:p>
            <a:r>
              <a:rPr lang="en-US" dirty="0"/>
              <a:t>When so directed by the Exalted Ruler, the Esquire will present all visiting Elks before the altar and introduce them by name, title (if any) and Lodge affiliation. This is best done by using the card of the visiting Elk. (</a:t>
            </a:r>
            <a:r>
              <a:rPr lang="en-US" i="1" dirty="0">
                <a:solidFill>
                  <a:srgbClr val="FF0000"/>
                </a:solidFill>
              </a:rPr>
              <a:t>Long form opening only</a:t>
            </a:r>
            <a:r>
              <a:rPr lang="en-US" dirty="0"/>
              <a:t>)</a:t>
            </a:r>
          </a:p>
        </p:txBody>
      </p:sp>
      <p:sp>
        <p:nvSpPr>
          <p:cNvPr id="3" name="Date Placeholder 2"/>
          <p:cNvSpPr>
            <a:spLocks noGrp="1"/>
          </p:cNvSpPr>
          <p:nvPr>
            <p:ph type="dt" sz="half" idx="10"/>
          </p:nvPr>
        </p:nvSpPr>
        <p:spPr/>
        <p:txBody>
          <a:bodyPr/>
          <a:lstStyle/>
          <a:p>
            <a:fld id="{6DAF4238-32EA-432B-BA41-CDAAA2C8863F}"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45</a:t>
            </a:fld>
            <a:endParaRPr lang="en-US">
              <a:solidFill>
                <a:prstClr val="white">
                  <a:shade val="50000"/>
                </a:prstClr>
              </a:solidFill>
              <a:latin typeface="Book Antiqua"/>
            </a:endParaRPr>
          </a:p>
        </p:txBody>
      </p:sp>
      <p:sp>
        <p:nvSpPr>
          <p:cNvPr id="7" name="Rectangle 6">
            <a:hlinkClick r:id="" action="ppaction://noaction"/>
          </p:cNvPr>
          <p:cNvSpPr/>
          <p:nvPr/>
        </p:nvSpPr>
        <p:spPr>
          <a:xfrm>
            <a:off x="7467600" y="571500"/>
            <a:ext cx="1828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368273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Esquire</a:t>
            </a:r>
          </a:p>
        </p:txBody>
      </p:sp>
      <p:sp>
        <p:nvSpPr>
          <p:cNvPr id="2" name="Content Placeholder 1"/>
          <p:cNvSpPr>
            <a:spLocks noGrp="1"/>
          </p:cNvSpPr>
          <p:nvPr>
            <p:ph idx="1"/>
          </p:nvPr>
        </p:nvSpPr>
        <p:spPr/>
        <p:txBody>
          <a:bodyPr>
            <a:normAutofit/>
          </a:bodyPr>
          <a:lstStyle/>
          <a:p>
            <a:pPr marL="0" indent="0">
              <a:buNone/>
            </a:pPr>
            <a:r>
              <a:rPr lang="en-US" dirty="0"/>
              <a:t>Supervise the ballot. </a:t>
            </a:r>
          </a:p>
          <a:p>
            <a:pPr lvl="0"/>
            <a:r>
              <a:rPr lang="en-US" dirty="0"/>
              <a:t>The Esquire shall prepare the ballot box as follows:</a:t>
            </a:r>
          </a:p>
          <a:p>
            <a:pPr marL="822960" lvl="1" indent="-457200">
              <a:buFont typeface="+mj-lt"/>
              <a:buAutoNum type="arabicPeriod"/>
            </a:pPr>
            <a:r>
              <a:rPr lang="en-US" dirty="0"/>
              <a:t>Place the ballot box on stand to left of altar, not on the altar, as described in the Ritual Book.</a:t>
            </a:r>
          </a:p>
          <a:p>
            <a:pPr marL="822960" lvl="1" indent="-457200">
              <a:buFont typeface="+mj-lt"/>
              <a:buAutoNum type="arabicPeriod"/>
            </a:pPr>
            <a:r>
              <a:rPr lang="en-US" dirty="0"/>
              <a:t>Assume a position to control advancement to the ballot box as the Lodge members proceed to vote.</a:t>
            </a:r>
          </a:p>
          <a:p>
            <a:pPr marL="822960" lvl="1" indent="-457200">
              <a:buFont typeface="+mj-lt"/>
              <a:buAutoNum type="arabicPeriod"/>
            </a:pPr>
            <a:r>
              <a:rPr lang="en-US" dirty="0"/>
              <a:t>Along with Exalted Ruler and Leading Knight, inspect ballot box and vote.</a:t>
            </a:r>
          </a:p>
          <a:p>
            <a:pPr marL="822960" lvl="1" indent="-457200">
              <a:buFont typeface="+mj-lt"/>
              <a:buAutoNum type="arabicPeriod"/>
            </a:pPr>
            <a:r>
              <a:rPr lang="en-US" dirty="0"/>
              <a:t>After all have voted, the Leading Knight and the Exalted Ruler will inspect the ballot box.</a:t>
            </a:r>
          </a:p>
        </p:txBody>
      </p:sp>
      <p:sp>
        <p:nvSpPr>
          <p:cNvPr id="3" name="Date Placeholder 2"/>
          <p:cNvSpPr>
            <a:spLocks noGrp="1"/>
          </p:cNvSpPr>
          <p:nvPr>
            <p:ph type="dt" sz="half" idx="10"/>
          </p:nvPr>
        </p:nvSpPr>
        <p:spPr/>
        <p:txBody>
          <a:bodyPr/>
          <a:lstStyle/>
          <a:p>
            <a:fld id="{3355EFFD-248A-4290-AD77-397780B722F3}"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46</a:t>
            </a:fld>
            <a:endParaRPr lang="en-US">
              <a:solidFill>
                <a:prstClr val="white">
                  <a:shade val="50000"/>
                </a:prstClr>
              </a:solidFill>
              <a:latin typeface="Book Antiqua"/>
            </a:endParaRPr>
          </a:p>
        </p:txBody>
      </p:sp>
    </p:spTree>
    <p:extLst>
      <p:ext uri="{BB962C8B-B14F-4D97-AF65-F5344CB8AC3E}">
        <p14:creationId xmlns:p14="http://schemas.microsoft.com/office/powerpoint/2010/main" val="169879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Esquire</a:t>
            </a:r>
          </a:p>
        </p:txBody>
      </p:sp>
      <p:sp>
        <p:nvSpPr>
          <p:cNvPr id="2" name="Content Placeholder 1"/>
          <p:cNvSpPr>
            <a:spLocks noGrp="1"/>
          </p:cNvSpPr>
          <p:nvPr>
            <p:ph idx="1"/>
          </p:nvPr>
        </p:nvSpPr>
        <p:spPr/>
        <p:txBody>
          <a:bodyPr>
            <a:normAutofit fontScale="92500" lnSpcReduction="20000"/>
          </a:bodyPr>
          <a:lstStyle/>
          <a:p>
            <a:pPr marL="0" indent="0">
              <a:spcAft>
                <a:spcPts val="1200"/>
              </a:spcAft>
              <a:buNone/>
            </a:pPr>
            <a:r>
              <a:rPr lang="en-US" sz="3400" dirty="0"/>
              <a:t>Supervise the ballot (cont’d) </a:t>
            </a:r>
          </a:p>
          <a:p>
            <a:pPr marL="880110" lvl="1" indent="-514350">
              <a:buFont typeface="+mj-lt"/>
              <a:buAutoNum type="arabicPeriod" startAt="5"/>
            </a:pPr>
            <a:r>
              <a:rPr lang="en-US" sz="3100" dirty="0"/>
              <a:t>After pronouncement of the ballot result by the Exalted Ruler and by his direction, “break” the ballot, return the ballot box to the custody of the Tiler, and remove the stand.</a:t>
            </a:r>
          </a:p>
          <a:p>
            <a:pPr marL="880110" lvl="1" indent="-514350">
              <a:buFont typeface="+mj-lt"/>
              <a:buAutoNum type="arabicPeriod" startAt="5"/>
            </a:pPr>
            <a:r>
              <a:rPr lang="en-US" sz="3100" dirty="0"/>
              <a:t>If there be ten or more applicants, the names of all applicants may be placed on one or more ballot boxes rather than a separate box for each applicant. If the number of white balls are at least equal to 2/3 of the votes, all applicants shall be declared elected, but if the number of white balls are less than 2/3 of the votes cast, then all applicants shall be balloted upon separately. (GLS Sec. </a:t>
            </a:r>
            <a:r>
              <a:rPr lang="en-US" sz="3100" dirty="0">
                <a:solidFill>
                  <a:srgbClr val="FF0000"/>
                </a:solidFill>
                <a:hlinkClick r:id="rId2" action="ppaction://hlinksldjump"/>
              </a:rPr>
              <a:t>14.030</a:t>
            </a:r>
            <a:r>
              <a:rPr lang="en-US" sz="3100" dirty="0"/>
              <a:t>)</a:t>
            </a:r>
          </a:p>
        </p:txBody>
      </p:sp>
      <p:sp>
        <p:nvSpPr>
          <p:cNvPr id="3" name="Date Placeholder 2"/>
          <p:cNvSpPr>
            <a:spLocks noGrp="1"/>
          </p:cNvSpPr>
          <p:nvPr>
            <p:ph type="dt" sz="half" idx="10"/>
          </p:nvPr>
        </p:nvSpPr>
        <p:spPr/>
        <p:txBody>
          <a:bodyPr/>
          <a:lstStyle/>
          <a:p>
            <a:fld id="{3355EFFD-248A-4290-AD77-397780B722F3}"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47</a:t>
            </a:fld>
            <a:endParaRPr lang="en-US">
              <a:solidFill>
                <a:prstClr val="white">
                  <a:shade val="50000"/>
                </a:prstClr>
              </a:solidFill>
              <a:latin typeface="Book Antiqua"/>
            </a:endParaRPr>
          </a:p>
        </p:txBody>
      </p:sp>
    </p:spTree>
    <p:extLst>
      <p:ext uri="{BB962C8B-B14F-4D97-AF65-F5344CB8AC3E}">
        <p14:creationId xmlns:p14="http://schemas.microsoft.com/office/powerpoint/2010/main" val="272378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Esquire</a:t>
            </a:r>
          </a:p>
        </p:txBody>
      </p:sp>
      <p:sp>
        <p:nvSpPr>
          <p:cNvPr id="2" name="Content Placeholder 1"/>
          <p:cNvSpPr>
            <a:spLocks noGrp="1"/>
          </p:cNvSpPr>
          <p:nvPr>
            <p:ph idx="1"/>
          </p:nvPr>
        </p:nvSpPr>
        <p:spPr>
          <a:xfrm>
            <a:off x="1981200" y="1524000"/>
            <a:ext cx="8229600" cy="4709160"/>
          </a:xfrm>
        </p:spPr>
        <p:txBody>
          <a:bodyPr>
            <a:normAutofit/>
          </a:bodyPr>
          <a:lstStyle/>
          <a:p>
            <a:pPr marL="0" indent="0">
              <a:spcBef>
                <a:spcPts val="624"/>
              </a:spcBef>
              <a:spcAft>
                <a:spcPts val="1200"/>
              </a:spcAft>
              <a:buNone/>
            </a:pPr>
            <a:r>
              <a:rPr lang="en-US" dirty="0"/>
              <a:t>Supervise the ballot (cont’d) </a:t>
            </a:r>
          </a:p>
          <a:p>
            <a:pPr marL="880110" lvl="1" indent="-514350">
              <a:buFont typeface="+mj-lt"/>
              <a:buAutoNum type="arabicPeriod" startAt="7"/>
            </a:pPr>
            <a:r>
              <a:rPr lang="en-US" dirty="0"/>
              <a:t>At the same meeting of the Lodge at which an applicant is rejected by a separate ballot, the Exalted Ruler may order a new ballot. If the order is made after passing from the order of business, Balloting on Candidates, the second ballot must be taken at the next regular meeting under the proper order of business. The second ballot shall be final and conclusive.  (GLS Sec. </a:t>
            </a:r>
            <a:r>
              <a:rPr lang="en-US" dirty="0">
                <a:solidFill>
                  <a:srgbClr val="FF0000"/>
                </a:solidFill>
                <a:hlinkClick r:id="rId2" action="ppaction://hlinksldjump"/>
              </a:rPr>
              <a:t>14.030</a:t>
            </a:r>
            <a:r>
              <a:rPr lang="en-US" dirty="0"/>
              <a:t>)</a:t>
            </a:r>
          </a:p>
        </p:txBody>
      </p:sp>
      <p:sp>
        <p:nvSpPr>
          <p:cNvPr id="3" name="Date Placeholder 2"/>
          <p:cNvSpPr>
            <a:spLocks noGrp="1"/>
          </p:cNvSpPr>
          <p:nvPr>
            <p:ph type="dt" sz="half" idx="10"/>
          </p:nvPr>
        </p:nvSpPr>
        <p:spPr/>
        <p:txBody>
          <a:bodyPr/>
          <a:lstStyle/>
          <a:p>
            <a:fld id="{3355EFFD-248A-4290-AD77-397780B722F3}"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48</a:t>
            </a:fld>
            <a:endParaRPr lang="en-US">
              <a:solidFill>
                <a:prstClr val="white">
                  <a:shade val="50000"/>
                </a:prstClr>
              </a:solidFill>
              <a:latin typeface="Book Antiqua"/>
            </a:endParaRPr>
          </a:p>
        </p:txBody>
      </p:sp>
    </p:spTree>
    <p:extLst>
      <p:ext uri="{BB962C8B-B14F-4D97-AF65-F5344CB8AC3E}">
        <p14:creationId xmlns:p14="http://schemas.microsoft.com/office/powerpoint/2010/main" val="1676098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Esquire</a:t>
            </a:r>
          </a:p>
        </p:txBody>
      </p:sp>
      <p:sp>
        <p:nvSpPr>
          <p:cNvPr id="2" name="Content Placeholder 1"/>
          <p:cNvSpPr>
            <a:spLocks noGrp="1"/>
          </p:cNvSpPr>
          <p:nvPr>
            <p:ph idx="1"/>
          </p:nvPr>
        </p:nvSpPr>
        <p:spPr/>
        <p:txBody>
          <a:bodyPr>
            <a:normAutofit fontScale="25000" lnSpcReduction="20000"/>
          </a:bodyPr>
          <a:lstStyle/>
          <a:p>
            <a:pPr lvl="0"/>
            <a:r>
              <a:rPr lang="en-US" sz="10400" dirty="0"/>
              <a:t>Transmit official messages as directed by the Exalted Ruler.</a:t>
            </a:r>
          </a:p>
          <a:p>
            <a:pPr lvl="0"/>
            <a:r>
              <a:rPr lang="en-US" sz="10400" dirty="0"/>
              <a:t>Answer Roll Call of Officers</a:t>
            </a:r>
          </a:p>
          <a:p>
            <a:pPr lvl="1"/>
            <a:r>
              <a:rPr lang="en-US" sz="9600" dirty="0"/>
              <a:t>Rise, face the Secretary and respond as each name is called.</a:t>
            </a:r>
          </a:p>
          <a:p>
            <a:pPr lvl="1"/>
            <a:r>
              <a:rPr lang="en-US" sz="9600" dirty="0"/>
              <a:t>An officer arriving after Lodge has been opened shall immediately take his/her station in relief of the Elk who has substituted for him/her, and shall be marked present as of the time of his/her arrival.</a:t>
            </a:r>
          </a:p>
          <a:p>
            <a:pPr lvl="0"/>
            <a:r>
              <a:rPr lang="en-US" sz="10400" dirty="0"/>
              <a:t>Assist the Chair Officers</a:t>
            </a:r>
          </a:p>
          <a:p>
            <a:pPr lvl="1"/>
            <a:r>
              <a:rPr lang="en-US" sz="9600" dirty="0"/>
              <a:t>The Esquire shall assist the four principal officers in conducting the business of the Lodge in such manner that said officers need not leave their stations while the Lodge is in session.</a:t>
            </a:r>
          </a:p>
        </p:txBody>
      </p:sp>
      <p:sp>
        <p:nvSpPr>
          <p:cNvPr id="3" name="Date Placeholder 2"/>
          <p:cNvSpPr>
            <a:spLocks noGrp="1"/>
          </p:cNvSpPr>
          <p:nvPr>
            <p:ph type="dt" sz="half" idx="10"/>
          </p:nvPr>
        </p:nvSpPr>
        <p:spPr/>
        <p:txBody>
          <a:bodyPr/>
          <a:lstStyle/>
          <a:p>
            <a:fld id="{AE5922E7-C674-46C9-BCB9-4D87516F36BB}"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49</a:t>
            </a:fld>
            <a:endParaRPr lang="en-US">
              <a:solidFill>
                <a:prstClr val="white">
                  <a:shade val="50000"/>
                </a:prstClr>
              </a:solidFill>
              <a:latin typeface="Book Antiqua"/>
            </a:endParaRPr>
          </a:p>
        </p:txBody>
      </p:sp>
    </p:spTree>
    <p:extLst>
      <p:ext uri="{BB962C8B-B14F-4D97-AF65-F5344CB8AC3E}">
        <p14:creationId xmlns:p14="http://schemas.microsoft.com/office/powerpoint/2010/main" val="266884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CFA72-2522-4D25-A66E-073FC44AB43B}"/>
              </a:ext>
            </a:extLst>
          </p:cNvPr>
          <p:cNvSpPr>
            <a:spLocks noGrp="1"/>
          </p:cNvSpPr>
          <p:nvPr>
            <p:ph type="title"/>
          </p:nvPr>
        </p:nvSpPr>
        <p:spPr/>
        <p:txBody>
          <a:bodyPr/>
          <a:lstStyle/>
          <a:p>
            <a:r>
              <a:rPr lang="en-US" dirty="0"/>
              <a:t>Local Lodge Officers</a:t>
            </a:r>
          </a:p>
        </p:txBody>
      </p:sp>
      <p:sp>
        <p:nvSpPr>
          <p:cNvPr id="3" name="Content Placeholder 2">
            <a:extLst>
              <a:ext uri="{FF2B5EF4-FFF2-40B4-BE49-F238E27FC236}">
                <a16:creationId xmlns:a16="http://schemas.microsoft.com/office/drawing/2014/main" id="{C561243B-C7A1-46F2-8D94-E97DE0D22111}"/>
              </a:ext>
            </a:extLst>
          </p:cNvPr>
          <p:cNvSpPr>
            <a:spLocks noGrp="1"/>
          </p:cNvSpPr>
          <p:nvPr>
            <p:ph idx="1"/>
          </p:nvPr>
        </p:nvSpPr>
        <p:spPr/>
        <p:txBody>
          <a:bodyPr>
            <a:normAutofit lnSpcReduction="10000"/>
          </a:bodyPr>
          <a:lstStyle/>
          <a:p>
            <a:pPr marL="137160" indent="0">
              <a:buNone/>
            </a:pPr>
            <a:r>
              <a:rPr lang="en-US" sz="2400" dirty="0"/>
              <a:t>Appointed Officers:</a:t>
            </a:r>
          </a:p>
          <a:p>
            <a:pPr marL="137160" indent="0">
              <a:buNone/>
            </a:pPr>
            <a:r>
              <a:rPr lang="en-US" sz="2400" dirty="0"/>
              <a:t>	Esquire</a:t>
            </a:r>
          </a:p>
          <a:p>
            <a:pPr marL="137160" indent="0">
              <a:buNone/>
            </a:pPr>
            <a:r>
              <a:rPr lang="en-US" sz="2400" dirty="0"/>
              <a:t>	Chaplain</a:t>
            </a:r>
          </a:p>
          <a:p>
            <a:pPr marL="137160" indent="0">
              <a:buNone/>
            </a:pPr>
            <a:r>
              <a:rPr lang="en-US" sz="2400" dirty="0"/>
              <a:t>	Inner Guard</a:t>
            </a:r>
          </a:p>
          <a:p>
            <a:pPr marL="137160" indent="0">
              <a:buNone/>
            </a:pPr>
            <a:r>
              <a:rPr lang="en-US" sz="2400" dirty="0"/>
              <a:t>	Tiler</a:t>
            </a:r>
          </a:p>
          <a:p>
            <a:pPr marL="137160" indent="0">
              <a:buNone/>
            </a:pPr>
            <a:r>
              <a:rPr lang="en-US" sz="2400" dirty="0"/>
              <a:t>	Organist (optional)</a:t>
            </a:r>
          </a:p>
          <a:p>
            <a:pPr marL="137160" indent="0">
              <a:buNone/>
            </a:pPr>
            <a:r>
              <a:rPr lang="en-US" sz="2400" dirty="0"/>
              <a:t>	Vocalist (optional)</a:t>
            </a:r>
          </a:p>
          <a:p>
            <a:pPr marL="137160" indent="0">
              <a:buNone/>
            </a:pPr>
            <a:endParaRPr lang="en-US" sz="2400" dirty="0"/>
          </a:p>
          <a:p>
            <a:pPr marL="137160" indent="0">
              <a:buNone/>
            </a:pPr>
            <a:endParaRPr lang="en-US" sz="2400" dirty="0"/>
          </a:p>
          <a:p>
            <a:pPr marL="137160" indent="0">
              <a:buNone/>
            </a:pPr>
            <a:r>
              <a:rPr lang="en-US" sz="2400" dirty="0"/>
              <a:t>The Exalted Ruler Elect appoints these officers prior to the Officer Installation, as they must assume the Oath of Office during the Installation.</a:t>
            </a:r>
          </a:p>
        </p:txBody>
      </p:sp>
      <p:sp>
        <p:nvSpPr>
          <p:cNvPr id="4" name="Date Placeholder 3">
            <a:extLst>
              <a:ext uri="{FF2B5EF4-FFF2-40B4-BE49-F238E27FC236}">
                <a16:creationId xmlns:a16="http://schemas.microsoft.com/office/drawing/2014/main" id="{23D348C0-99D0-4C8A-A542-E7E2BBC921E9}"/>
              </a:ext>
            </a:extLst>
          </p:cNvPr>
          <p:cNvSpPr>
            <a:spLocks noGrp="1"/>
          </p:cNvSpPr>
          <p:nvPr>
            <p:ph type="dt" sz="half" idx="10"/>
          </p:nvPr>
        </p:nvSpPr>
        <p:spPr/>
        <p:txBody>
          <a:bodyPr/>
          <a:lstStyle/>
          <a:p>
            <a:fld id="{0846340C-AC66-4C9A-893B-73214E020B41}" type="datetime1">
              <a:rPr lang="en-US" smtClean="0"/>
              <a:t>9/30/2018</a:t>
            </a:fld>
            <a:endParaRPr lang="en-US" dirty="0"/>
          </a:p>
        </p:txBody>
      </p:sp>
      <p:sp>
        <p:nvSpPr>
          <p:cNvPr id="5" name="Footer Placeholder 4">
            <a:extLst>
              <a:ext uri="{FF2B5EF4-FFF2-40B4-BE49-F238E27FC236}">
                <a16:creationId xmlns:a16="http://schemas.microsoft.com/office/drawing/2014/main" id="{FEE372E0-40FA-401E-A79C-C20EE11FB55E}"/>
              </a:ext>
            </a:extLst>
          </p:cNvPr>
          <p:cNvSpPr>
            <a:spLocks noGrp="1"/>
          </p:cNvSpPr>
          <p:nvPr>
            <p:ph type="ftr" sz="quarter" idx="11"/>
          </p:nvPr>
        </p:nvSpPr>
        <p:spPr/>
        <p:txBody>
          <a:bodyPr/>
          <a:lstStyle/>
          <a:p>
            <a:r>
              <a:rPr lang="en-US"/>
              <a:t>New Mexico Elks Association</a:t>
            </a:r>
            <a:endParaRPr lang="en-US" dirty="0"/>
          </a:p>
        </p:txBody>
      </p:sp>
      <p:sp>
        <p:nvSpPr>
          <p:cNvPr id="6" name="Slide Number Placeholder 5">
            <a:extLst>
              <a:ext uri="{FF2B5EF4-FFF2-40B4-BE49-F238E27FC236}">
                <a16:creationId xmlns:a16="http://schemas.microsoft.com/office/drawing/2014/main" id="{0972D87D-9A43-43BB-A6C6-641FA90A772D}"/>
              </a:ext>
            </a:extLst>
          </p:cNvPr>
          <p:cNvSpPr>
            <a:spLocks noGrp="1"/>
          </p:cNvSpPr>
          <p:nvPr>
            <p:ph type="sldNum" sz="quarter" idx="12"/>
          </p:nvPr>
        </p:nvSpPr>
        <p:spPr/>
        <p:txBody>
          <a:bodyPr/>
          <a:lstStyle/>
          <a:p>
            <a:fld id="{F0090D74-6D5D-4D9B-BDCA-314F9F1A5CD2}" type="slidenum">
              <a:rPr lang="en-US" smtClean="0"/>
              <a:t>5</a:t>
            </a:fld>
            <a:endParaRPr lang="en-US"/>
          </a:p>
        </p:txBody>
      </p:sp>
    </p:spTree>
    <p:extLst>
      <p:ext uri="{BB962C8B-B14F-4D97-AF65-F5344CB8AC3E}">
        <p14:creationId xmlns:p14="http://schemas.microsoft.com/office/powerpoint/2010/main" val="1094772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Esquire</a:t>
            </a:r>
          </a:p>
        </p:txBody>
      </p:sp>
      <p:sp>
        <p:nvSpPr>
          <p:cNvPr id="2" name="Content Placeholder 1"/>
          <p:cNvSpPr>
            <a:spLocks noGrp="1"/>
          </p:cNvSpPr>
          <p:nvPr>
            <p:ph idx="1"/>
          </p:nvPr>
        </p:nvSpPr>
        <p:spPr>
          <a:xfrm>
            <a:off x="1981200" y="1600200"/>
            <a:ext cx="8229600" cy="3886200"/>
          </a:xfrm>
        </p:spPr>
        <p:txBody>
          <a:bodyPr>
            <a:noAutofit/>
          </a:bodyPr>
          <a:lstStyle/>
          <a:p>
            <a:pPr marL="137160" indent="0">
              <a:spcAft>
                <a:spcPts val="1200"/>
              </a:spcAft>
              <a:buNone/>
            </a:pPr>
            <a:r>
              <a:rPr lang="en-US" dirty="0"/>
              <a:t>Prepare Candidates for Initiation:</a:t>
            </a:r>
          </a:p>
          <a:p>
            <a:r>
              <a:rPr lang="en-US" dirty="0"/>
              <a:t>Prior to opening of the Lodge, the Esquire should meet with the candidates to become acquainted and to put them at ease.</a:t>
            </a:r>
          </a:p>
          <a:p>
            <a:r>
              <a:rPr lang="en-US" dirty="0"/>
              <a:t>It would be improper to initiate a candidate who is under the influence of alcohol or other substance.</a:t>
            </a:r>
          </a:p>
          <a:p>
            <a:r>
              <a:rPr lang="en-US" dirty="0"/>
              <a:t>Ascertain the correct pronunciations of their names.</a:t>
            </a:r>
          </a:p>
        </p:txBody>
      </p:sp>
      <p:sp>
        <p:nvSpPr>
          <p:cNvPr id="3" name="Date Placeholder 2"/>
          <p:cNvSpPr>
            <a:spLocks noGrp="1"/>
          </p:cNvSpPr>
          <p:nvPr>
            <p:ph type="dt" sz="half" idx="10"/>
          </p:nvPr>
        </p:nvSpPr>
        <p:spPr/>
        <p:txBody>
          <a:bodyPr/>
          <a:lstStyle/>
          <a:p>
            <a:fld id="{82A290F8-1B64-455C-A8EE-CD7D41FF1AD4}"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50</a:t>
            </a:fld>
            <a:endParaRPr lang="en-US">
              <a:solidFill>
                <a:prstClr val="white">
                  <a:shade val="50000"/>
                </a:prstClr>
              </a:solidFill>
              <a:latin typeface="Book Antiqua"/>
            </a:endParaRPr>
          </a:p>
        </p:txBody>
      </p:sp>
    </p:spTree>
    <p:extLst>
      <p:ext uri="{BB962C8B-B14F-4D97-AF65-F5344CB8AC3E}">
        <p14:creationId xmlns:p14="http://schemas.microsoft.com/office/powerpoint/2010/main" val="138270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Esquire</a:t>
            </a:r>
          </a:p>
        </p:txBody>
      </p:sp>
      <p:sp>
        <p:nvSpPr>
          <p:cNvPr id="2" name="Content Placeholder 1"/>
          <p:cNvSpPr>
            <a:spLocks noGrp="1"/>
          </p:cNvSpPr>
          <p:nvPr>
            <p:ph idx="1"/>
          </p:nvPr>
        </p:nvSpPr>
        <p:spPr>
          <a:xfrm>
            <a:off x="1981200" y="1600200"/>
            <a:ext cx="8229600" cy="3886200"/>
          </a:xfrm>
        </p:spPr>
        <p:txBody>
          <a:bodyPr>
            <a:noAutofit/>
          </a:bodyPr>
          <a:lstStyle/>
          <a:p>
            <a:pPr marL="137160" indent="0">
              <a:spcAft>
                <a:spcPts val="1200"/>
              </a:spcAft>
              <a:buNone/>
            </a:pPr>
            <a:r>
              <a:rPr lang="en-US" dirty="0"/>
              <a:t>Prepare Candidates for Initiation (cont’d):</a:t>
            </a:r>
          </a:p>
          <a:p>
            <a:r>
              <a:rPr lang="en-US" dirty="0"/>
              <a:t>Be alert for any physical impairment which may require special consideration during the ceremony.</a:t>
            </a:r>
          </a:p>
          <a:p>
            <a:r>
              <a:rPr lang="en-US" dirty="0"/>
              <a:t>Explain briefly the manner in which they will be conducted and advise them to be attentive to the considerable dialog which will be directed to them.</a:t>
            </a:r>
          </a:p>
          <a:p>
            <a:r>
              <a:rPr lang="en-US" dirty="0"/>
              <a:t>A candidate may be initiated at the same meeting at which he/she is elected.</a:t>
            </a:r>
          </a:p>
        </p:txBody>
      </p:sp>
      <p:sp>
        <p:nvSpPr>
          <p:cNvPr id="3" name="Date Placeholder 2"/>
          <p:cNvSpPr>
            <a:spLocks noGrp="1"/>
          </p:cNvSpPr>
          <p:nvPr>
            <p:ph type="dt" sz="half" idx="10"/>
          </p:nvPr>
        </p:nvSpPr>
        <p:spPr/>
        <p:txBody>
          <a:bodyPr/>
          <a:lstStyle/>
          <a:p>
            <a:fld id="{82A290F8-1B64-455C-A8EE-CD7D41FF1AD4}"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51</a:t>
            </a:fld>
            <a:endParaRPr lang="en-US">
              <a:solidFill>
                <a:prstClr val="white">
                  <a:shade val="50000"/>
                </a:prstClr>
              </a:solidFill>
              <a:latin typeface="Book Antiqua"/>
            </a:endParaRPr>
          </a:p>
        </p:txBody>
      </p:sp>
    </p:spTree>
    <p:extLst>
      <p:ext uri="{BB962C8B-B14F-4D97-AF65-F5344CB8AC3E}">
        <p14:creationId xmlns:p14="http://schemas.microsoft.com/office/powerpoint/2010/main" val="37573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Esquire</a:t>
            </a:r>
          </a:p>
        </p:txBody>
      </p:sp>
      <p:sp>
        <p:nvSpPr>
          <p:cNvPr id="2" name="Content Placeholder 1"/>
          <p:cNvSpPr>
            <a:spLocks noGrp="1"/>
          </p:cNvSpPr>
          <p:nvPr>
            <p:ph idx="1"/>
          </p:nvPr>
        </p:nvSpPr>
        <p:spPr/>
        <p:txBody>
          <a:bodyPr>
            <a:normAutofit lnSpcReduction="10000"/>
          </a:bodyPr>
          <a:lstStyle/>
          <a:p>
            <a:pPr lvl="0"/>
            <a:r>
              <a:rPr lang="en-US" sz="2800" dirty="0"/>
              <a:t>Act as Marshall in Public Ceremonies</a:t>
            </a:r>
          </a:p>
          <a:p>
            <a:pPr lvl="1"/>
            <a:r>
              <a:rPr lang="en-US" dirty="0"/>
              <a:t>It is the duty of the Esquire to make proper preparation for any public ceremony and to see that all necessary paraphernalia is on hand and in place, ready for use.</a:t>
            </a:r>
          </a:p>
          <a:p>
            <a:pPr lvl="0"/>
            <a:r>
              <a:rPr lang="en-US" sz="2800" dirty="0"/>
              <a:t>Organize and lead processions.</a:t>
            </a:r>
          </a:p>
          <a:p>
            <a:pPr lvl="0"/>
            <a:r>
              <a:rPr lang="en-US" sz="2800" dirty="0"/>
              <a:t>Miscellaneous</a:t>
            </a:r>
          </a:p>
          <a:p>
            <a:pPr lvl="1"/>
            <a:r>
              <a:rPr lang="en-US" dirty="0"/>
              <a:t>Although it is the duty of the Esquire to see that all items of paraphernalia are in their proper place prior to opening the Lodge, it is common practice for the </a:t>
            </a:r>
            <a:r>
              <a:rPr lang="en-US" dirty="0" err="1"/>
              <a:t>Tiler</a:t>
            </a:r>
            <a:r>
              <a:rPr lang="en-US" dirty="0"/>
              <a:t> or Inner Guard to assist in this duty.</a:t>
            </a:r>
          </a:p>
          <a:p>
            <a:pPr lvl="1"/>
            <a:r>
              <a:rPr lang="en-US" dirty="0"/>
              <a:t>After the Lodge has been closed, the Esquire shall collect the officers’ jewels and other paraphernalia and deliver them into the custody of the </a:t>
            </a:r>
            <a:r>
              <a:rPr lang="en-US" dirty="0" err="1"/>
              <a:t>Tiler</a:t>
            </a:r>
            <a:r>
              <a:rPr lang="en-US" dirty="0"/>
              <a:t>.</a:t>
            </a:r>
          </a:p>
          <a:p>
            <a:endParaRPr lang="en-US" dirty="0"/>
          </a:p>
        </p:txBody>
      </p:sp>
      <p:sp>
        <p:nvSpPr>
          <p:cNvPr id="3" name="Date Placeholder 2"/>
          <p:cNvSpPr>
            <a:spLocks noGrp="1"/>
          </p:cNvSpPr>
          <p:nvPr>
            <p:ph type="dt" sz="half" idx="10"/>
          </p:nvPr>
        </p:nvSpPr>
        <p:spPr/>
        <p:txBody>
          <a:bodyPr/>
          <a:lstStyle/>
          <a:p>
            <a:fld id="{88C99C9C-1D40-4B0A-A310-9F797739A756}"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52</a:t>
            </a:fld>
            <a:endParaRPr lang="en-US">
              <a:solidFill>
                <a:prstClr val="white">
                  <a:shade val="50000"/>
                </a:prstClr>
              </a:solidFill>
              <a:latin typeface="Book Antiqua"/>
            </a:endParaRPr>
          </a:p>
        </p:txBody>
      </p:sp>
    </p:spTree>
    <p:extLst>
      <p:ext uri="{BB962C8B-B14F-4D97-AF65-F5344CB8AC3E}">
        <p14:creationId xmlns:p14="http://schemas.microsoft.com/office/powerpoint/2010/main" val="134905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t>Tiler</a:t>
            </a:r>
            <a:r>
              <a:rPr lang="en-US" dirty="0"/>
              <a:t> (GLS Sec. </a:t>
            </a:r>
            <a:r>
              <a:rPr lang="en-US" dirty="0">
                <a:solidFill>
                  <a:srgbClr val="C00000"/>
                </a:solidFill>
                <a:hlinkClick r:id="rId2" action="ppaction://hlinksldjump"/>
              </a:rPr>
              <a:t>12.080</a:t>
            </a:r>
            <a:r>
              <a:rPr lang="en-US" dirty="0"/>
              <a:t>)</a:t>
            </a:r>
          </a:p>
        </p:txBody>
      </p:sp>
      <p:sp>
        <p:nvSpPr>
          <p:cNvPr id="2" name="Content Placeholder 1"/>
          <p:cNvSpPr>
            <a:spLocks noGrp="1"/>
          </p:cNvSpPr>
          <p:nvPr>
            <p:ph idx="1"/>
          </p:nvPr>
        </p:nvSpPr>
        <p:spPr>
          <a:xfrm>
            <a:off x="1981200" y="1524000"/>
            <a:ext cx="8229600" cy="4709160"/>
          </a:xfrm>
        </p:spPr>
        <p:txBody>
          <a:bodyPr>
            <a:noAutofit/>
          </a:bodyPr>
          <a:lstStyle/>
          <a:p>
            <a:pPr lvl="0"/>
            <a:r>
              <a:rPr lang="en-US" dirty="0"/>
              <a:t>Guard the outer door of the Lodge.</a:t>
            </a:r>
          </a:p>
          <a:p>
            <a:pPr lvl="0"/>
            <a:r>
              <a:rPr lang="en-US" dirty="0"/>
              <a:t>Assume charge of all jewels, regalia and the other like Lodge property and see that they are in proper condition for all meetings of the Lodge.</a:t>
            </a:r>
          </a:p>
          <a:p>
            <a:pPr lvl="0"/>
            <a:r>
              <a:rPr lang="en-US" dirty="0"/>
              <a:t>Prevent late arrivals from approaching the inner door until he has been notified that the Lodge is regularly opened; and he/she must observe the same rule during:</a:t>
            </a:r>
          </a:p>
          <a:p>
            <a:pPr lvl="1"/>
            <a:r>
              <a:rPr lang="en-US" dirty="0"/>
              <a:t>Reading of the minutes</a:t>
            </a:r>
          </a:p>
          <a:p>
            <a:pPr lvl="1"/>
            <a:r>
              <a:rPr lang="en-US" dirty="0"/>
              <a:t>Balloting for a candidate</a:t>
            </a:r>
          </a:p>
          <a:p>
            <a:pPr lvl="1"/>
            <a:r>
              <a:rPr lang="en-US" dirty="0"/>
              <a:t>Initiation except as he/she may be advised by the Inner Guard</a:t>
            </a:r>
            <a:r>
              <a:rPr lang="en-US" sz="2600" dirty="0"/>
              <a:t>.</a:t>
            </a:r>
          </a:p>
        </p:txBody>
      </p:sp>
      <p:sp>
        <p:nvSpPr>
          <p:cNvPr id="3" name="Date Placeholder 2"/>
          <p:cNvSpPr>
            <a:spLocks noGrp="1"/>
          </p:cNvSpPr>
          <p:nvPr>
            <p:ph type="dt" sz="half" idx="10"/>
          </p:nvPr>
        </p:nvSpPr>
        <p:spPr/>
        <p:txBody>
          <a:bodyPr/>
          <a:lstStyle/>
          <a:p>
            <a:fld id="{1879CED4-F2AA-4E32-BD26-1A31553305C6}"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53</a:t>
            </a:fld>
            <a:endParaRPr lang="en-US">
              <a:solidFill>
                <a:prstClr val="white">
                  <a:shade val="50000"/>
                </a:prstClr>
              </a:solidFill>
              <a:latin typeface="Book Antiqua"/>
            </a:endParaRPr>
          </a:p>
        </p:txBody>
      </p:sp>
    </p:spTree>
    <p:extLst>
      <p:ext uri="{BB962C8B-B14F-4D97-AF65-F5344CB8AC3E}">
        <p14:creationId xmlns:p14="http://schemas.microsoft.com/office/powerpoint/2010/main" val="21981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Tiler</a:t>
            </a:r>
          </a:p>
        </p:txBody>
      </p:sp>
      <p:sp>
        <p:nvSpPr>
          <p:cNvPr id="2" name="Content Placeholder 1"/>
          <p:cNvSpPr>
            <a:spLocks noGrp="1"/>
          </p:cNvSpPr>
          <p:nvPr>
            <p:ph idx="1"/>
          </p:nvPr>
        </p:nvSpPr>
        <p:spPr/>
        <p:txBody>
          <a:bodyPr>
            <a:noAutofit/>
          </a:bodyPr>
          <a:lstStyle/>
          <a:p>
            <a:pPr lvl="0"/>
            <a:r>
              <a:rPr lang="en-US" dirty="0"/>
              <a:t>Examine Cards – After Opening</a:t>
            </a:r>
          </a:p>
          <a:p>
            <a:pPr lvl="1"/>
            <a:r>
              <a:rPr lang="en-US" dirty="0"/>
              <a:t>After the Lodge is opened, the Tiler shall permit no Elk to approach the inner door without first exhibiting a membership card showing him/her to be in good standing.</a:t>
            </a:r>
          </a:p>
          <a:p>
            <a:pPr lvl="0"/>
            <a:r>
              <a:rPr lang="en-US" dirty="0"/>
              <a:t>Cause Visitors to Sign Register </a:t>
            </a:r>
          </a:p>
          <a:p>
            <a:pPr lvl="1"/>
            <a:r>
              <a:rPr lang="en-US" dirty="0"/>
              <a:t>The Visitors’ Register shall be in the custody of the Tiler and it is the duty of the Tiler to see that each visiting Elk signs his/her name therein. </a:t>
            </a:r>
            <a:r>
              <a:rPr lang="en-US" dirty="0" err="1"/>
              <a:t>He/She</a:t>
            </a:r>
            <a:r>
              <a:rPr lang="en-US" dirty="0"/>
              <a:t> shall compare the signature with the signature on the card of the visiting Elk.</a:t>
            </a:r>
          </a:p>
          <a:p>
            <a:pPr lvl="1"/>
            <a:endParaRPr lang="en-US" dirty="0"/>
          </a:p>
        </p:txBody>
      </p:sp>
      <p:sp>
        <p:nvSpPr>
          <p:cNvPr id="3" name="Date Placeholder 2"/>
          <p:cNvSpPr>
            <a:spLocks noGrp="1"/>
          </p:cNvSpPr>
          <p:nvPr>
            <p:ph type="dt" sz="half" idx="10"/>
          </p:nvPr>
        </p:nvSpPr>
        <p:spPr/>
        <p:txBody>
          <a:bodyPr/>
          <a:lstStyle/>
          <a:p>
            <a:fld id="{1879CED4-F2AA-4E32-BD26-1A31553305C6}"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54</a:t>
            </a:fld>
            <a:endParaRPr lang="en-US">
              <a:solidFill>
                <a:prstClr val="white">
                  <a:shade val="50000"/>
                </a:prstClr>
              </a:solidFill>
              <a:latin typeface="Book Antiqua"/>
            </a:endParaRPr>
          </a:p>
        </p:txBody>
      </p:sp>
      <p:sp>
        <p:nvSpPr>
          <p:cNvPr id="7" name="Rectangle 6">
            <a:hlinkClick r:id="" action="ppaction://noaction"/>
          </p:cNvPr>
          <p:cNvSpPr/>
          <p:nvPr/>
        </p:nvSpPr>
        <p:spPr>
          <a:xfrm>
            <a:off x="7162800" y="533400"/>
            <a:ext cx="1752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238424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t>Tiler</a:t>
            </a:r>
            <a:endParaRPr lang="en-US" dirty="0"/>
          </a:p>
        </p:txBody>
      </p:sp>
      <p:sp>
        <p:nvSpPr>
          <p:cNvPr id="2" name="Content Placeholder 1"/>
          <p:cNvSpPr>
            <a:spLocks noGrp="1"/>
          </p:cNvSpPr>
          <p:nvPr>
            <p:ph idx="1"/>
          </p:nvPr>
        </p:nvSpPr>
        <p:spPr/>
        <p:txBody>
          <a:bodyPr>
            <a:normAutofit/>
          </a:bodyPr>
          <a:lstStyle/>
          <a:p>
            <a:pPr lvl="0"/>
            <a:r>
              <a:rPr lang="en-US" dirty="0"/>
              <a:t>If a visiting Elk presents himself/herself while the Lodge is in session, the Tiler shall pass the card of the visiting Elk to the Inner Guard, who shall inform the Exalted Ruler.</a:t>
            </a:r>
          </a:p>
          <a:p>
            <a:pPr lvl="0"/>
            <a:r>
              <a:rPr lang="en-US" dirty="0"/>
              <a:t>Have Charge of Jewels &amp; Other Paraphernalia after Closing of Lodge</a:t>
            </a:r>
          </a:p>
          <a:p>
            <a:pPr lvl="1"/>
            <a:r>
              <a:rPr lang="en-US" dirty="0"/>
              <a:t>It is the duty of the </a:t>
            </a:r>
            <a:r>
              <a:rPr lang="en-US" dirty="0" err="1"/>
              <a:t>Tiler</a:t>
            </a:r>
            <a:r>
              <a:rPr lang="en-US" dirty="0"/>
              <a:t> to have all necessary paraphernalia in readiness for use and in proper condition, and after the Lodge is closed, he/she shall take custody and proper care of same.</a:t>
            </a:r>
          </a:p>
        </p:txBody>
      </p:sp>
      <p:sp>
        <p:nvSpPr>
          <p:cNvPr id="3" name="Date Placeholder 2"/>
          <p:cNvSpPr>
            <a:spLocks noGrp="1"/>
          </p:cNvSpPr>
          <p:nvPr>
            <p:ph type="dt" sz="half" idx="10"/>
          </p:nvPr>
        </p:nvSpPr>
        <p:spPr/>
        <p:txBody>
          <a:bodyPr/>
          <a:lstStyle/>
          <a:p>
            <a:fld id="{E95DEE7E-39C7-4EC7-A928-316B7BE72DE2}"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55</a:t>
            </a:fld>
            <a:endParaRPr lang="en-US">
              <a:solidFill>
                <a:prstClr val="white">
                  <a:shade val="50000"/>
                </a:prstClr>
              </a:solidFill>
              <a:latin typeface="Book Antiqua"/>
            </a:endParaRPr>
          </a:p>
        </p:txBody>
      </p:sp>
    </p:spTree>
    <p:extLst>
      <p:ext uri="{BB962C8B-B14F-4D97-AF65-F5344CB8AC3E}">
        <p14:creationId xmlns:p14="http://schemas.microsoft.com/office/powerpoint/2010/main" val="199545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Inner Guard (GLS Sec. </a:t>
            </a:r>
            <a:r>
              <a:rPr lang="en-US" dirty="0">
                <a:solidFill>
                  <a:srgbClr val="C00000"/>
                </a:solidFill>
                <a:hlinkClick r:id="rId2" action="ppaction://hlinksldjump"/>
              </a:rPr>
              <a:t>12.100</a:t>
            </a:r>
            <a:r>
              <a:rPr lang="en-US" dirty="0"/>
              <a:t>)</a:t>
            </a:r>
          </a:p>
        </p:txBody>
      </p:sp>
      <p:sp>
        <p:nvSpPr>
          <p:cNvPr id="2" name="Content Placeholder 1"/>
          <p:cNvSpPr>
            <a:spLocks noGrp="1"/>
          </p:cNvSpPr>
          <p:nvPr>
            <p:ph idx="1"/>
          </p:nvPr>
        </p:nvSpPr>
        <p:spPr/>
        <p:txBody>
          <a:bodyPr>
            <a:normAutofit fontScale="40000" lnSpcReduction="20000"/>
          </a:bodyPr>
          <a:lstStyle/>
          <a:p>
            <a:pPr marL="0" indent="0">
              <a:buNone/>
            </a:pPr>
            <a:r>
              <a:rPr lang="en-US" sz="6500" dirty="0"/>
              <a:t>“To guard well the inner door of the Lodge, permit none to enter except those duly qualified, and none to retire without permission of the Exalted Ruler.”</a:t>
            </a:r>
          </a:p>
          <a:p>
            <a:pPr marL="0" indent="0">
              <a:buNone/>
            </a:pPr>
            <a:endParaRPr lang="en-US" sz="6500" dirty="0"/>
          </a:p>
          <a:p>
            <a:pPr>
              <a:lnSpc>
                <a:spcPct val="120000"/>
              </a:lnSpc>
              <a:spcAft>
                <a:spcPts val="600"/>
              </a:spcAft>
            </a:pPr>
            <a:r>
              <a:rPr lang="en-US" sz="6500" dirty="0"/>
              <a:t>In preparation for opening of the Lodge, at the direction of the Exalted Ruler, the Inner Guard shall notify all Elks to come within the Lodge room, after which the inner door shall be closed.</a:t>
            </a:r>
          </a:p>
          <a:p>
            <a:pPr>
              <a:lnSpc>
                <a:spcPct val="120000"/>
              </a:lnSpc>
              <a:spcAft>
                <a:spcPts val="600"/>
              </a:spcAft>
            </a:pPr>
            <a:r>
              <a:rPr lang="en-US" sz="6500" dirty="0"/>
              <a:t>The Inner Guard should attend the door for all who might retire while the Lodge is in session. This will help avoid confusion and undue noise.</a:t>
            </a:r>
          </a:p>
        </p:txBody>
      </p:sp>
      <p:sp>
        <p:nvSpPr>
          <p:cNvPr id="3" name="Date Placeholder 2"/>
          <p:cNvSpPr>
            <a:spLocks noGrp="1"/>
          </p:cNvSpPr>
          <p:nvPr>
            <p:ph type="dt" sz="half" idx="10"/>
          </p:nvPr>
        </p:nvSpPr>
        <p:spPr/>
        <p:txBody>
          <a:bodyPr/>
          <a:lstStyle/>
          <a:p>
            <a:fld id="{35AD835D-3EB5-41BE-A98B-46D906A967B6}"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56</a:t>
            </a:fld>
            <a:endParaRPr lang="en-US">
              <a:solidFill>
                <a:prstClr val="white">
                  <a:shade val="50000"/>
                </a:prstClr>
              </a:solidFill>
              <a:latin typeface="Book Antiqua"/>
            </a:endParaRPr>
          </a:p>
        </p:txBody>
      </p:sp>
    </p:spTree>
    <p:extLst>
      <p:ext uri="{BB962C8B-B14F-4D97-AF65-F5344CB8AC3E}">
        <p14:creationId xmlns:p14="http://schemas.microsoft.com/office/powerpoint/2010/main" val="57188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Inner Guard</a:t>
            </a:r>
          </a:p>
        </p:txBody>
      </p:sp>
      <p:sp>
        <p:nvSpPr>
          <p:cNvPr id="2" name="Content Placeholder 1"/>
          <p:cNvSpPr>
            <a:spLocks noGrp="1"/>
          </p:cNvSpPr>
          <p:nvPr>
            <p:ph idx="1"/>
          </p:nvPr>
        </p:nvSpPr>
        <p:spPr/>
        <p:txBody>
          <a:bodyPr>
            <a:normAutofit/>
          </a:bodyPr>
          <a:lstStyle/>
          <a:p>
            <a:pPr>
              <a:spcAft>
                <a:spcPts val="600"/>
              </a:spcAft>
            </a:pPr>
            <a:r>
              <a:rPr lang="en-US" dirty="0"/>
              <a:t>The Inner Guard shall permit no Elk to enter until he/she has given the alarm correctly, except upon direction of the Exalted Ruler.</a:t>
            </a:r>
          </a:p>
          <a:p>
            <a:pPr lvl="1">
              <a:spcAft>
                <a:spcPts val="600"/>
              </a:spcAft>
            </a:pPr>
            <a:r>
              <a:rPr lang="en-US" dirty="0"/>
              <a:t>Late-comers should be reminded to give the Hailing Sign before the altar.</a:t>
            </a:r>
          </a:p>
          <a:p>
            <a:pPr>
              <a:spcAft>
                <a:spcPts val="600"/>
              </a:spcAft>
            </a:pPr>
            <a:r>
              <a:rPr lang="en-US" dirty="0"/>
              <a:t>The Inner Guard shall permit no Elk to retire without the Member first going before the altar, giving the Hailing Sign and receiving permission from the Exalted Ruler.</a:t>
            </a:r>
          </a:p>
          <a:p>
            <a:pPr lvl="1">
              <a:lnSpc>
                <a:spcPct val="120000"/>
              </a:lnSpc>
              <a:spcAft>
                <a:spcPts val="600"/>
              </a:spcAft>
            </a:pPr>
            <a:endParaRPr lang="en-US" dirty="0"/>
          </a:p>
        </p:txBody>
      </p:sp>
      <p:sp>
        <p:nvSpPr>
          <p:cNvPr id="3" name="Date Placeholder 2"/>
          <p:cNvSpPr>
            <a:spLocks noGrp="1"/>
          </p:cNvSpPr>
          <p:nvPr>
            <p:ph type="dt" sz="half" idx="10"/>
          </p:nvPr>
        </p:nvSpPr>
        <p:spPr/>
        <p:txBody>
          <a:bodyPr/>
          <a:lstStyle/>
          <a:p>
            <a:fld id="{35AD835D-3EB5-41BE-A98B-46D906A967B6}"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57</a:t>
            </a:fld>
            <a:endParaRPr lang="en-US">
              <a:solidFill>
                <a:prstClr val="white">
                  <a:shade val="50000"/>
                </a:prstClr>
              </a:solidFill>
              <a:latin typeface="Book Antiqua"/>
            </a:endParaRPr>
          </a:p>
        </p:txBody>
      </p:sp>
      <p:sp>
        <p:nvSpPr>
          <p:cNvPr id="7" name="Rectangle 6">
            <a:hlinkClick r:id="" action="ppaction://noaction"/>
          </p:cNvPr>
          <p:cNvSpPr/>
          <p:nvPr/>
        </p:nvSpPr>
        <p:spPr>
          <a:xfrm>
            <a:off x="8229600" y="609600"/>
            <a:ext cx="1676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227938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Inner Guard </a:t>
            </a:r>
          </a:p>
        </p:txBody>
      </p:sp>
      <p:sp>
        <p:nvSpPr>
          <p:cNvPr id="2" name="Content Placeholder 1"/>
          <p:cNvSpPr>
            <a:spLocks noGrp="1"/>
          </p:cNvSpPr>
          <p:nvPr>
            <p:ph idx="1"/>
          </p:nvPr>
        </p:nvSpPr>
        <p:spPr/>
        <p:txBody>
          <a:bodyPr>
            <a:normAutofit fontScale="92500" lnSpcReduction="10000"/>
          </a:bodyPr>
          <a:lstStyle/>
          <a:p>
            <a:pPr lvl="0"/>
            <a:r>
              <a:rPr lang="en-US" sz="2800" dirty="0"/>
              <a:t>When a visiting Elk presents him/herself while the Lodge is in session, the Inner Guard will receive the visitor’s card from the Tiler, inform the Exalted Ruler, and deliver the card to the Esquire as he/she approaches the door to conduct the visiting Elk before the altar.</a:t>
            </a:r>
          </a:p>
          <a:p>
            <a:pPr lvl="0"/>
            <a:r>
              <a:rPr lang="en-US" sz="2800" dirty="0"/>
              <a:t>Permit None to Enter or Retire During:</a:t>
            </a:r>
          </a:p>
          <a:p>
            <a:pPr lvl="1"/>
            <a:r>
              <a:rPr lang="en-US" sz="2600" dirty="0"/>
              <a:t>Opening &amp; Closing</a:t>
            </a:r>
          </a:p>
          <a:p>
            <a:pPr lvl="1"/>
            <a:r>
              <a:rPr lang="en-US" sz="2600" dirty="0"/>
              <a:t>Reading of the minutes</a:t>
            </a:r>
          </a:p>
          <a:p>
            <a:pPr lvl="1"/>
            <a:r>
              <a:rPr lang="en-US" sz="2600" dirty="0"/>
              <a:t>Balloting for Candidates</a:t>
            </a:r>
          </a:p>
          <a:p>
            <a:pPr lvl="1"/>
            <a:r>
              <a:rPr lang="en-US" sz="2600" dirty="0"/>
              <a:t>Initiation – Except when the same can be done without in any way interfering with the work, and of this the Esteemed Leading Knight shall be the judge.</a:t>
            </a:r>
          </a:p>
          <a:p>
            <a:endParaRPr lang="en-US" dirty="0"/>
          </a:p>
        </p:txBody>
      </p:sp>
      <p:sp>
        <p:nvSpPr>
          <p:cNvPr id="3" name="Date Placeholder 2"/>
          <p:cNvSpPr>
            <a:spLocks noGrp="1"/>
          </p:cNvSpPr>
          <p:nvPr>
            <p:ph type="dt" sz="half" idx="10"/>
          </p:nvPr>
        </p:nvSpPr>
        <p:spPr/>
        <p:txBody>
          <a:bodyPr/>
          <a:lstStyle/>
          <a:p>
            <a:fld id="{0C6DB2D0-838A-47B4-AFCA-1B058431D291}"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58</a:t>
            </a:fld>
            <a:endParaRPr lang="en-US">
              <a:solidFill>
                <a:prstClr val="white">
                  <a:shade val="50000"/>
                </a:prstClr>
              </a:solidFill>
              <a:latin typeface="Book Antiqua"/>
            </a:endParaRPr>
          </a:p>
        </p:txBody>
      </p:sp>
    </p:spTree>
    <p:extLst>
      <p:ext uri="{BB962C8B-B14F-4D97-AF65-F5344CB8AC3E}">
        <p14:creationId xmlns:p14="http://schemas.microsoft.com/office/powerpoint/2010/main" val="277873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Inner Guard </a:t>
            </a:r>
          </a:p>
        </p:txBody>
      </p:sp>
      <p:sp>
        <p:nvSpPr>
          <p:cNvPr id="2" name="Content Placeholder 1"/>
          <p:cNvSpPr>
            <a:spLocks noGrp="1"/>
          </p:cNvSpPr>
          <p:nvPr>
            <p:ph idx="1"/>
          </p:nvPr>
        </p:nvSpPr>
        <p:spPr/>
        <p:txBody>
          <a:bodyPr>
            <a:normAutofit/>
          </a:bodyPr>
          <a:lstStyle/>
          <a:p>
            <a:pPr lvl="0"/>
            <a:r>
              <a:rPr lang="en-US" dirty="0"/>
              <a:t>The Inner Guard should remain alert during the Esquire’s instructions to the candidate during initiation so as to be in position to demonstrate the “rap at the inner door.” </a:t>
            </a:r>
          </a:p>
          <a:p>
            <a:endParaRPr lang="en-US" dirty="0"/>
          </a:p>
        </p:txBody>
      </p:sp>
      <p:sp>
        <p:nvSpPr>
          <p:cNvPr id="3" name="Date Placeholder 2"/>
          <p:cNvSpPr>
            <a:spLocks noGrp="1"/>
          </p:cNvSpPr>
          <p:nvPr>
            <p:ph type="dt" sz="half" idx="10"/>
          </p:nvPr>
        </p:nvSpPr>
        <p:spPr/>
        <p:txBody>
          <a:bodyPr/>
          <a:lstStyle/>
          <a:p>
            <a:fld id="{0C6DB2D0-838A-47B4-AFCA-1B058431D291}"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59</a:t>
            </a:fld>
            <a:endParaRPr lang="en-US">
              <a:solidFill>
                <a:prstClr val="white">
                  <a:shade val="50000"/>
                </a:prstClr>
              </a:solidFill>
              <a:latin typeface="Book Antiqua"/>
            </a:endParaRPr>
          </a:p>
        </p:txBody>
      </p:sp>
    </p:spTree>
    <p:extLst>
      <p:ext uri="{BB962C8B-B14F-4D97-AF65-F5344CB8AC3E}">
        <p14:creationId xmlns:p14="http://schemas.microsoft.com/office/powerpoint/2010/main" val="111756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7E13-C98A-4F1E-90C3-BBBECF74CFBE}"/>
              </a:ext>
            </a:extLst>
          </p:cNvPr>
          <p:cNvSpPr>
            <a:spLocks noGrp="1"/>
          </p:cNvSpPr>
          <p:nvPr>
            <p:ph type="title"/>
          </p:nvPr>
        </p:nvSpPr>
        <p:spPr/>
        <p:txBody>
          <a:bodyPr/>
          <a:lstStyle/>
          <a:p>
            <a:r>
              <a:rPr lang="en-US" dirty="0"/>
              <a:t>Alternative Titles</a:t>
            </a:r>
          </a:p>
        </p:txBody>
      </p:sp>
      <p:sp>
        <p:nvSpPr>
          <p:cNvPr id="3" name="Content Placeholder 2">
            <a:extLst>
              <a:ext uri="{FF2B5EF4-FFF2-40B4-BE49-F238E27FC236}">
                <a16:creationId xmlns:a16="http://schemas.microsoft.com/office/drawing/2014/main" id="{F91450F3-F82B-4378-A1A8-2061F09AA7CD}"/>
              </a:ext>
            </a:extLst>
          </p:cNvPr>
          <p:cNvSpPr>
            <a:spLocks noGrp="1"/>
          </p:cNvSpPr>
          <p:nvPr>
            <p:ph idx="1"/>
          </p:nvPr>
        </p:nvSpPr>
        <p:spPr/>
        <p:txBody>
          <a:bodyPr/>
          <a:lstStyle/>
          <a:p>
            <a:r>
              <a:rPr lang="en-US" dirty="0"/>
              <a:t>Grand Lodge Statutes permit the use of alternate titles to be used when dealing with outside organizations (Article VII, Section 2). They are:</a:t>
            </a:r>
          </a:p>
          <a:p>
            <a:pPr marL="137160" indent="0">
              <a:buNone/>
            </a:pPr>
            <a:r>
              <a:rPr lang="en-US" dirty="0"/>
              <a:t>	</a:t>
            </a:r>
          </a:p>
          <a:p>
            <a:pPr marL="137160" indent="0">
              <a:buNone/>
            </a:pPr>
            <a:r>
              <a:rPr lang="en-US" dirty="0"/>
              <a:t>	Exalted Ruler: President</a:t>
            </a:r>
          </a:p>
          <a:p>
            <a:pPr marL="137160" indent="0">
              <a:buNone/>
            </a:pPr>
            <a:r>
              <a:rPr lang="en-US" dirty="0"/>
              <a:t>	Esteemed Leading Knight: First Vice President</a:t>
            </a:r>
          </a:p>
          <a:p>
            <a:pPr marL="137160" indent="0">
              <a:buNone/>
            </a:pPr>
            <a:r>
              <a:rPr lang="en-US" dirty="0"/>
              <a:t>	Esteemed Loyal Knight: Second Vice President</a:t>
            </a:r>
          </a:p>
          <a:p>
            <a:pPr marL="137160" indent="0">
              <a:buNone/>
            </a:pPr>
            <a:r>
              <a:rPr lang="en-US" dirty="0"/>
              <a:t>	Esteemed Lecturing Knight: Third Vice President </a:t>
            </a:r>
          </a:p>
        </p:txBody>
      </p:sp>
      <p:sp>
        <p:nvSpPr>
          <p:cNvPr id="4" name="Date Placeholder 3">
            <a:extLst>
              <a:ext uri="{FF2B5EF4-FFF2-40B4-BE49-F238E27FC236}">
                <a16:creationId xmlns:a16="http://schemas.microsoft.com/office/drawing/2014/main" id="{049A5A79-B3D6-40DB-AA50-BCC9A8B4A8E2}"/>
              </a:ext>
            </a:extLst>
          </p:cNvPr>
          <p:cNvSpPr>
            <a:spLocks noGrp="1"/>
          </p:cNvSpPr>
          <p:nvPr>
            <p:ph type="dt" sz="half" idx="10"/>
          </p:nvPr>
        </p:nvSpPr>
        <p:spPr/>
        <p:txBody>
          <a:bodyPr/>
          <a:lstStyle/>
          <a:p>
            <a:fld id="{0846340C-AC66-4C9A-893B-73214E020B41}" type="datetime1">
              <a:rPr lang="en-US" smtClean="0"/>
              <a:t>9/30/2018</a:t>
            </a:fld>
            <a:endParaRPr lang="en-US" dirty="0"/>
          </a:p>
        </p:txBody>
      </p:sp>
      <p:sp>
        <p:nvSpPr>
          <p:cNvPr id="5" name="Footer Placeholder 4">
            <a:extLst>
              <a:ext uri="{FF2B5EF4-FFF2-40B4-BE49-F238E27FC236}">
                <a16:creationId xmlns:a16="http://schemas.microsoft.com/office/drawing/2014/main" id="{8B38317F-E794-4B2A-A8B9-CA2227F8E77C}"/>
              </a:ext>
            </a:extLst>
          </p:cNvPr>
          <p:cNvSpPr>
            <a:spLocks noGrp="1"/>
          </p:cNvSpPr>
          <p:nvPr>
            <p:ph type="ftr" sz="quarter" idx="11"/>
          </p:nvPr>
        </p:nvSpPr>
        <p:spPr/>
        <p:txBody>
          <a:bodyPr/>
          <a:lstStyle/>
          <a:p>
            <a:r>
              <a:rPr lang="en-US"/>
              <a:t>New Mexico Elks Association</a:t>
            </a:r>
            <a:endParaRPr lang="en-US" dirty="0"/>
          </a:p>
        </p:txBody>
      </p:sp>
      <p:sp>
        <p:nvSpPr>
          <p:cNvPr id="6" name="Slide Number Placeholder 5">
            <a:extLst>
              <a:ext uri="{FF2B5EF4-FFF2-40B4-BE49-F238E27FC236}">
                <a16:creationId xmlns:a16="http://schemas.microsoft.com/office/drawing/2014/main" id="{BCD92EB1-B391-44CB-9BF4-1C68D44E404B}"/>
              </a:ext>
            </a:extLst>
          </p:cNvPr>
          <p:cNvSpPr>
            <a:spLocks noGrp="1"/>
          </p:cNvSpPr>
          <p:nvPr>
            <p:ph type="sldNum" sz="quarter" idx="12"/>
          </p:nvPr>
        </p:nvSpPr>
        <p:spPr/>
        <p:txBody>
          <a:bodyPr/>
          <a:lstStyle/>
          <a:p>
            <a:fld id="{F0090D74-6D5D-4D9B-BDCA-314F9F1A5CD2}" type="slidenum">
              <a:rPr lang="en-US" smtClean="0"/>
              <a:t>6</a:t>
            </a:fld>
            <a:endParaRPr lang="en-US"/>
          </a:p>
        </p:txBody>
      </p:sp>
    </p:spTree>
    <p:extLst>
      <p:ext uri="{BB962C8B-B14F-4D97-AF65-F5344CB8AC3E}">
        <p14:creationId xmlns:p14="http://schemas.microsoft.com/office/powerpoint/2010/main" val="40523215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Chaplain (GLS Sec. </a:t>
            </a:r>
            <a:r>
              <a:rPr lang="en-US" dirty="0">
                <a:solidFill>
                  <a:srgbClr val="C00000"/>
                </a:solidFill>
                <a:hlinkClick r:id="rId2" action="ppaction://hlinksldjump"/>
              </a:rPr>
              <a:t>12.100</a:t>
            </a:r>
            <a:r>
              <a:rPr lang="en-US" dirty="0"/>
              <a:t>)</a:t>
            </a:r>
          </a:p>
        </p:txBody>
      </p:sp>
      <p:sp>
        <p:nvSpPr>
          <p:cNvPr id="2" name="Content Placeholder 1"/>
          <p:cNvSpPr>
            <a:spLocks noGrp="1"/>
          </p:cNvSpPr>
          <p:nvPr>
            <p:ph idx="1"/>
          </p:nvPr>
        </p:nvSpPr>
        <p:spPr/>
        <p:txBody>
          <a:bodyPr>
            <a:normAutofit/>
          </a:bodyPr>
          <a:lstStyle/>
          <a:p>
            <a:pPr marL="0" indent="0">
              <a:buNone/>
            </a:pPr>
            <a:r>
              <a:rPr lang="en-US" dirty="0"/>
              <a:t>The Chaplain shall perform the duties required of him/her by the Laws of the Order, or the By-Laws of the Lodge.</a:t>
            </a:r>
          </a:p>
          <a:p>
            <a:pPr lvl="0"/>
            <a:r>
              <a:rPr lang="en-US" dirty="0"/>
              <a:t>Opening and Closing Prayers</a:t>
            </a:r>
          </a:p>
          <a:p>
            <a:pPr lvl="1"/>
            <a:r>
              <a:rPr lang="en-US" dirty="0"/>
              <a:t>These should be given from memory in a solemn and dignified manner.</a:t>
            </a:r>
          </a:p>
          <a:p>
            <a:pPr lvl="0"/>
            <a:r>
              <a:rPr lang="en-US" dirty="0"/>
              <a:t>The Chaplain is at liberty to assume the stance of his/her choice; e.g., hands folded in front, behind back, or down at sides; head bowed, uplifted, or straight ahead.</a:t>
            </a:r>
          </a:p>
        </p:txBody>
      </p:sp>
      <p:sp>
        <p:nvSpPr>
          <p:cNvPr id="3" name="Date Placeholder 2"/>
          <p:cNvSpPr>
            <a:spLocks noGrp="1"/>
          </p:cNvSpPr>
          <p:nvPr>
            <p:ph type="dt" sz="half" idx="10"/>
          </p:nvPr>
        </p:nvSpPr>
        <p:spPr/>
        <p:txBody>
          <a:bodyPr/>
          <a:lstStyle/>
          <a:p>
            <a:fld id="{0F82C975-7E6A-4796-B7D4-8DA5D9428F29}"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60</a:t>
            </a:fld>
            <a:endParaRPr lang="en-US">
              <a:solidFill>
                <a:prstClr val="white">
                  <a:shade val="50000"/>
                </a:prstClr>
              </a:solidFill>
              <a:latin typeface="Book Antiqua"/>
            </a:endParaRPr>
          </a:p>
        </p:txBody>
      </p:sp>
    </p:spTree>
    <p:extLst>
      <p:ext uri="{BB962C8B-B14F-4D97-AF65-F5344CB8AC3E}">
        <p14:creationId xmlns:p14="http://schemas.microsoft.com/office/powerpoint/2010/main" val="182574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Chaplain</a:t>
            </a:r>
          </a:p>
        </p:txBody>
      </p:sp>
      <p:sp>
        <p:nvSpPr>
          <p:cNvPr id="2" name="Content Placeholder 1"/>
          <p:cNvSpPr>
            <a:spLocks noGrp="1"/>
          </p:cNvSpPr>
          <p:nvPr>
            <p:ph idx="1"/>
          </p:nvPr>
        </p:nvSpPr>
        <p:spPr/>
        <p:txBody>
          <a:bodyPr>
            <a:normAutofit/>
          </a:bodyPr>
          <a:lstStyle/>
          <a:p>
            <a:pPr lvl="0"/>
            <a:r>
              <a:rPr lang="en-US" dirty="0"/>
              <a:t>The Chaplain proceeds to the altar to give the opening prayer, but remains at his/her station for the closing prayer.</a:t>
            </a:r>
          </a:p>
          <a:p>
            <a:pPr lvl="0"/>
            <a:r>
              <a:rPr lang="en-US" dirty="0"/>
              <a:t>Other Prayers:</a:t>
            </a:r>
          </a:p>
          <a:p>
            <a:pPr lvl="1"/>
            <a:r>
              <a:rPr lang="en-US" dirty="0"/>
              <a:t>These should also be given from memory</a:t>
            </a:r>
          </a:p>
          <a:p>
            <a:pPr lvl="2"/>
            <a:r>
              <a:rPr lang="en-US" dirty="0"/>
              <a:t>Initiation – Step obliquely into position.</a:t>
            </a:r>
          </a:p>
          <a:p>
            <a:pPr lvl="2"/>
            <a:r>
              <a:rPr lang="en-US" dirty="0"/>
              <a:t>Death of a Member</a:t>
            </a:r>
          </a:p>
          <a:p>
            <a:pPr lvl="2"/>
            <a:r>
              <a:rPr lang="en-US" dirty="0"/>
              <a:t>Funeral Service</a:t>
            </a:r>
          </a:p>
          <a:p>
            <a:pPr lvl="2"/>
            <a:r>
              <a:rPr lang="en-US" dirty="0"/>
              <a:t>Elks Memorial Day</a:t>
            </a:r>
          </a:p>
          <a:p>
            <a:pPr lvl="2"/>
            <a:r>
              <a:rPr lang="en-US" dirty="0"/>
              <a:t>Lodge Social Functions</a:t>
            </a:r>
          </a:p>
        </p:txBody>
      </p:sp>
      <p:sp>
        <p:nvSpPr>
          <p:cNvPr id="3" name="Date Placeholder 2"/>
          <p:cNvSpPr>
            <a:spLocks noGrp="1"/>
          </p:cNvSpPr>
          <p:nvPr>
            <p:ph type="dt" sz="half" idx="10"/>
          </p:nvPr>
        </p:nvSpPr>
        <p:spPr/>
        <p:txBody>
          <a:bodyPr/>
          <a:lstStyle/>
          <a:p>
            <a:fld id="{0F82C975-7E6A-4796-B7D4-8DA5D9428F29}"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61</a:t>
            </a:fld>
            <a:endParaRPr lang="en-US">
              <a:solidFill>
                <a:prstClr val="white">
                  <a:shade val="50000"/>
                </a:prstClr>
              </a:solidFill>
              <a:latin typeface="Book Antiqua"/>
            </a:endParaRPr>
          </a:p>
        </p:txBody>
      </p:sp>
    </p:spTree>
    <p:extLst>
      <p:ext uri="{BB962C8B-B14F-4D97-AF65-F5344CB8AC3E}">
        <p14:creationId xmlns:p14="http://schemas.microsoft.com/office/powerpoint/2010/main" val="20578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Chaplain</a:t>
            </a:r>
          </a:p>
        </p:txBody>
      </p:sp>
      <p:sp>
        <p:nvSpPr>
          <p:cNvPr id="2" name="Content Placeholder 1"/>
          <p:cNvSpPr>
            <a:spLocks noGrp="1"/>
          </p:cNvSpPr>
          <p:nvPr>
            <p:ph idx="1"/>
          </p:nvPr>
        </p:nvSpPr>
        <p:spPr/>
        <p:txBody>
          <a:bodyPr>
            <a:normAutofit/>
          </a:bodyPr>
          <a:lstStyle/>
          <a:p>
            <a:pPr lvl="0"/>
            <a:r>
              <a:rPr lang="en-US" dirty="0"/>
              <a:t>Be ready at all times to use the required Ritual prayers.</a:t>
            </a:r>
          </a:p>
          <a:p>
            <a:pPr lvl="1"/>
            <a:r>
              <a:rPr lang="en-US" dirty="0"/>
              <a:t>Be innovative with prayers given at social functions and avoid using the Ritual prayers verbatim.</a:t>
            </a:r>
          </a:p>
          <a:p>
            <a:pPr lvl="0"/>
            <a:r>
              <a:rPr lang="en-US" dirty="0"/>
              <a:t>It is not a requirement for a Lodge Chaplain to be a member of the clergy.</a:t>
            </a:r>
          </a:p>
          <a:p>
            <a:pPr lvl="0"/>
            <a:r>
              <a:rPr lang="en-US" dirty="0"/>
              <a:t>It </a:t>
            </a:r>
            <a:r>
              <a:rPr lang="en-US" i="1" u="sng" dirty="0"/>
              <a:t>is</a:t>
            </a:r>
            <a:r>
              <a:rPr lang="en-US" dirty="0"/>
              <a:t> a requirement for the Grand Chaplain of the Grand Lodge to be a member of the clergy.</a:t>
            </a:r>
          </a:p>
          <a:p>
            <a:pPr lvl="1"/>
            <a:r>
              <a:rPr lang="en-US" dirty="0"/>
              <a:t>As a point of interest, the Grand Chaplain may become a member of Grand Lodge even without serving as an Exalted Ruler</a:t>
            </a:r>
          </a:p>
        </p:txBody>
      </p:sp>
      <p:sp>
        <p:nvSpPr>
          <p:cNvPr id="3" name="Date Placeholder 2"/>
          <p:cNvSpPr>
            <a:spLocks noGrp="1"/>
          </p:cNvSpPr>
          <p:nvPr>
            <p:ph type="dt" sz="half" idx="10"/>
          </p:nvPr>
        </p:nvSpPr>
        <p:spPr/>
        <p:txBody>
          <a:bodyPr/>
          <a:lstStyle/>
          <a:p>
            <a:fld id="{EE9B5284-D28F-49FF-A11D-5B3BF016ACD4}"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62</a:t>
            </a:fld>
            <a:endParaRPr lang="en-US">
              <a:solidFill>
                <a:prstClr val="white">
                  <a:shade val="50000"/>
                </a:prstClr>
              </a:solidFill>
              <a:latin typeface="Book Antiqua"/>
            </a:endParaRPr>
          </a:p>
        </p:txBody>
      </p:sp>
    </p:spTree>
    <p:extLst>
      <p:ext uri="{BB962C8B-B14F-4D97-AF65-F5344CB8AC3E}">
        <p14:creationId xmlns:p14="http://schemas.microsoft.com/office/powerpoint/2010/main" val="344450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Organist (GLS Sec. </a:t>
            </a:r>
            <a:r>
              <a:rPr lang="en-US" dirty="0">
                <a:solidFill>
                  <a:srgbClr val="C00000"/>
                </a:solidFill>
                <a:hlinkClick r:id="rId2" action="ppaction://hlinksldjump"/>
              </a:rPr>
              <a:t>12.110</a:t>
            </a:r>
            <a:r>
              <a:rPr lang="en-US" dirty="0"/>
              <a:t>)</a:t>
            </a:r>
          </a:p>
        </p:txBody>
      </p:sp>
      <p:sp>
        <p:nvSpPr>
          <p:cNvPr id="2" name="Content Placeholder 1"/>
          <p:cNvSpPr>
            <a:spLocks noGrp="1"/>
          </p:cNvSpPr>
          <p:nvPr>
            <p:ph idx="1"/>
          </p:nvPr>
        </p:nvSpPr>
        <p:spPr/>
        <p:txBody>
          <a:bodyPr>
            <a:normAutofit/>
          </a:bodyPr>
          <a:lstStyle/>
          <a:p>
            <a:pPr marL="0" indent="0">
              <a:buNone/>
            </a:pPr>
            <a:r>
              <a:rPr lang="en-US" dirty="0"/>
              <a:t>To provide the music prescribed by the rituals of the Order and perform such other duties as are assigned.</a:t>
            </a:r>
          </a:p>
          <a:p>
            <a:r>
              <a:rPr lang="en-US" dirty="0"/>
              <a:t>Officiates at:</a:t>
            </a:r>
          </a:p>
          <a:p>
            <a:pPr lvl="1"/>
            <a:r>
              <a:rPr lang="en-US" dirty="0"/>
              <a:t>All Lodge Sessions</a:t>
            </a:r>
          </a:p>
          <a:p>
            <a:pPr lvl="1"/>
            <a:r>
              <a:rPr lang="en-US" dirty="0"/>
              <a:t>Flag Day</a:t>
            </a:r>
          </a:p>
          <a:p>
            <a:pPr lvl="1"/>
            <a:r>
              <a:rPr lang="en-US" dirty="0"/>
              <a:t>Elks Memorial Day</a:t>
            </a:r>
          </a:p>
          <a:p>
            <a:pPr lvl="1"/>
            <a:r>
              <a:rPr lang="en-US" dirty="0"/>
              <a:t>Funerals</a:t>
            </a:r>
          </a:p>
          <a:p>
            <a:pPr lvl="1"/>
            <a:r>
              <a:rPr lang="en-US" dirty="0"/>
              <a:t>Special Lodge Functions</a:t>
            </a:r>
          </a:p>
          <a:p>
            <a:pPr lvl="1"/>
            <a:r>
              <a:rPr lang="en-US" dirty="0"/>
              <a:t>Social Affairs</a:t>
            </a:r>
          </a:p>
          <a:p>
            <a:endParaRPr lang="en-US" dirty="0"/>
          </a:p>
        </p:txBody>
      </p:sp>
      <p:sp>
        <p:nvSpPr>
          <p:cNvPr id="3" name="Date Placeholder 2"/>
          <p:cNvSpPr>
            <a:spLocks noGrp="1"/>
          </p:cNvSpPr>
          <p:nvPr>
            <p:ph type="dt" sz="half" idx="10"/>
          </p:nvPr>
        </p:nvSpPr>
        <p:spPr/>
        <p:txBody>
          <a:bodyPr/>
          <a:lstStyle/>
          <a:p>
            <a:fld id="{4589F47E-61A7-45B8-B3BB-EF2DB8E23645}"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63</a:t>
            </a:fld>
            <a:endParaRPr lang="en-US">
              <a:solidFill>
                <a:prstClr val="white">
                  <a:shade val="50000"/>
                </a:prstClr>
              </a:solidFill>
              <a:latin typeface="Book Antiqua"/>
            </a:endParaRPr>
          </a:p>
        </p:txBody>
      </p:sp>
    </p:spTree>
    <p:extLst>
      <p:ext uri="{BB962C8B-B14F-4D97-AF65-F5344CB8AC3E}">
        <p14:creationId xmlns:p14="http://schemas.microsoft.com/office/powerpoint/2010/main" val="334717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Organist</a:t>
            </a:r>
          </a:p>
        </p:txBody>
      </p:sp>
      <p:sp>
        <p:nvSpPr>
          <p:cNvPr id="2" name="Content Placeholder 1"/>
          <p:cNvSpPr>
            <a:spLocks noGrp="1"/>
          </p:cNvSpPr>
          <p:nvPr>
            <p:ph idx="1"/>
          </p:nvPr>
        </p:nvSpPr>
        <p:spPr/>
        <p:txBody>
          <a:bodyPr>
            <a:normAutofit/>
          </a:bodyPr>
          <a:lstStyle/>
          <a:p>
            <a:pPr lvl="0"/>
            <a:r>
              <a:rPr lang="en-US" dirty="0"/>
              <a:t>The Organist shall provide music prescribed by the Rituals.</a:t>
            </a:r>
          </a:p>
          <a:p>
            <a:pPr lvl="1"/>
            <a:r>
              <a:rPr lang="en-US" dirty="0"/>
              <a:t>The Organist should be familiar with the various Rituals and the musical selections required, or as may be appropriate.</a:t>
            </a:r>
          </a:p>
          <a:p>
            <a:pPr lvl="1"/>
            <a:r>
              <a:rPr lang="en-US" dirty="0"/>
              <a:t>The Organist should be familiar with the ‘floor-work’ of each Ritual ceremony and have the ability to modify his/her musical renditions in accordance with the progression of the ceremony.</a:t>
            </a:r>
          </a:p>
          <a:p>
            <a:pPr lvl="0"/>
            <a:r>
              <a:rPr lang="en-US" dirty="0"/>
              <a:t>The Organist may receive compensation for his/her services as may be approved by the Lodge.</a:t>
            </a:r>
          </a:p>
          <a:p>
            <a:endParaRPr lang="en-US" dirty="0"/>
          </a:p>
        </p:txBody>
      </p:sp>
      <p:sp>
        <p:nvSpPr>
          <p:cNvPr id="3" name="Date Placeholder 2"/>
          <p:cNvSpPr>
            <a:spLocks noGrp="1"/>
          </p:cNvSpPr>
          <p:nvPr>
            <p:ph type="dt" sz="half" idx="10"/>
          </p:nvPr>
        </p:nvSpPr>
        <p:spPr/>
        <p:txBody>
          <a:bodyPr/>
          <a:lstStyle/>
          <a:p>
            <a:fld id="{4589F47E-61A7-45B8-B3BB-EF2DB8E23645}"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64</a:t>
            </a:fld>
            <a:endParaRPr lang="en-US">
              <a:solidFill>
                <a:prstClr val="white">
                  <a:shade val="50000"/>
                </a:prstClr>
              </a:solidFill>
              <a:latin typeface="Book Antiqua"/>
            </a:endParaRPr>
          </a:p>
        </p:txBody>
      </p:sp>
    </p:spTree>
    <p:extLst>
      <p:ext uri="{BB962C8B-B14F-4D97-AF65-F5344CB8AC3E}">
        <p14:creationId xmlns:p14="http://schemas.microsoft.com/office/powerpoint/2010/main" val="24777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E2D0D-001B-4D96-A476-8579C0D20D46}"/>
              </a:ext>
            </a:extLst>
          </p:cNvPr>
          <p:cNvSpPr>
            <a:spLocks noGrp="1"/>
          </p:cNvSpPr>
          <p:nvPr>
            <p:ph type="title"/>
          </p:nvPr>
        </p:nvSpPr>
        <p:spPr/>
        <p:txBody>
          <a:bodyPr/>
          <a:lstStyle/>
          <a:p>
            <a:r>
              <a:rPr lang="en-US" dirty="0"/>
              <a:t>Finish</a:t>
            </a:r>
          </a:p>
        </p:txBody>
      </p:sp>
      <p:sp>
        <p:nvSpPr>
          <p:cNvPr id="3" name="Content Placeholder 2">
            <a:extLst>
              <a:ext uri="{FF2B5EF4-FFF2-40B4-BE49-F238E27FC236}">
                <a16:creationId xmlns:a16="http://schemas.microsoft.com/office/drawing/2014/main" id="{E353369A-7E75-4E8A-8502-53D7DFF6EE5E}"/>
              </a:ext>
            </a:extLst>
          </p:cNvPr>
          <p:cNvSpPr>
            <a:spLocks noGrp="1"/>
          </p:cNvSpPr>
          <p:nvPr>
            <p:ph idx="1"/>
          </p:nvPr>
        </p:nvSpPr>
        <p:spPr>
          <a:xfrm>
            <a:off x="426720" y="3240741"/>
            <a:ext cx="10972800" cy="1008529"/>
          </a:xfrm>
        </p:spPr>
        <p:txBody>
          <a:bodyPr>
            <a:normAutofit/>
          </a:bodyPr>
          <a:lstStyle/>
          <a:p>
            <a:pPr marL="137160" indent="0" algn="ctr">
              <a:buNone/>
            </a:pPr>
            <a:r>
              <a:rPr lang="en-US" sz="4800" dirty="0"/>
              <a:t>Thank You!</a:t>
            </a:r>
          </a:p>
        </p:txBody>
      </p:sp>
      <p:sp>
        <p:nvSpPr>
          <p:cNvPr id="4" name="Date Placeholder 3">
            <a:extLst>
              <a:ext uri="{FF2B5EF4-FFF2-40B4-BE49-F238E27FC236}">
                <a16:creationId xmlns:a16="http://schemas.microsoft.com/office/drawing/2014/main" id="{979F9610-EFC4-4720-8EE0-DD420D81FEA6}"/>
              </a:ext>
            </a:extLst>
          </p:cNvPr>
          <p:cNvSpPr>
            <a:spLocks noGrp="1"/>
          </p:cNvSpPr>
          <p:nvPr>
            <p:ph type="dt" sz="half" idx="10"/>
          </p:nvPr>
        </p:nvSpPr>
        <p:spPr/>
        <p:txBody>
          <a:bodyPr/>
          <a:lstStyle/>
          <a:p>
            <a:fld id="{0846340C-AC66-4C9A-893B-73214E020B41}" type="datetime1">
              <a:rPr lang="en-US" smtClean="0"/>
              <a:t>9/30/2018</a:t>
            </a:fld>
            <a:endParaRPr lang="en-US" dirty="0"/>
          </a:p>
        </p:txBody>
      </p:sp>
      <p:sp>
        <p:nvSpPr>
          <p:cNvPr id="5" name="Footer Placeholder 4">
            <a:extLst>
              <a:ext uri="{FF2B5EF4-FFF2-40B4-BE49-F238E27FC236}">
                <a16:creationId xmlns:a16="http://schemas.microsoft.com/office/drawing/2014/main" id="{1498330B-83F0-49CB-B718-6F22D9940F32}"/>
              </a:ext>
            </a:extLst>
          </p:cNvPr>
          <p:cNvSpPr>
            <a:spLocks noGrp="1"/>
          </p:cNvSpPr>
          <p:nvPr>
            <p:ph type="ftr" sz="quarter" idx="11"/>
          </p:nvPr>
        </p:nvSpPr>
        <p:spPr/>
        <p:txBody>
          <a:bodyPr/>
          <a:lstStyle/>
          <a:p>
            <a:r>
              <a:rPr lang="en-US"/>
              <a:t>New Mexico Elks Association</a:t>
            </a:r>
            <a:endParaRPr lang="en-US" dirty="0"/>
          </a:p>
        </p:txBody>
      </p:sp>
      <p:sp>
        <p:nvSpPr>
          <p:cNvPr id="6" name="Slide Number Placeholder 5">
            <a:extLst>
              <a:ext uri="{FF2B5EF4-FFF2-40B4-BE49-F238E27FC236}">
                <a16:creationId xmlns:a16="http://schemas.microsoft.com/office/drawing/2014/main" id="{8A9EA301-5F99-41D7-BDEF-607A78161674}"/>
              </a:ext>
            </a:extLst>
          </p:cNvPr>
          <p:cNvSpPr>
            <a:spLocks noGrp="1"/>
          </p:cNvSpPr>
          <p:nvPr>
            <p:ph type="sldNum" sz="quarter" idx="12"/>
          </p:nvPr>
        </p:nvSpPr>
        <p:spPr/>
        <p:txBody>
          <a:bodyPr/>
          <a:lstStyle/>
          <a:p>
            <a:fld id="{F0090D74-6D5D-4D9B-BDCA-314F9F1A5CD2}" type="slidenum">
              <a:rPr lang="en-US" smtClean="0"/>
              <a:t>65</a:t>
            </a:fld>
            <a:endParaRPr lang="en-US"/>
          </a:p>
        </p:txBody>
      </p:sp>
    </p:spTree>
    <p:extLst>
      <p:ext uri="{BB962C8B-B14F-4D97-AF65-F5344CB8AC3E}">
        <p14:creationId xmlns:p14="http://schemas.microsoft.com/office/powerpoint/2010/main" val="2173064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0F9C9-639E-4D7A-B206-A3601200F57C}"/>
              </a:ext>
            </a:extLst>
          </p:cNvPr>
          <p:cNvSpPr>
            <a:spLocks noGrp="1"/>
          </p:cNvSpPr>
          <p:nvPr>
            <p:ph type="title"/>
          </p:nvPr>
        </p:nvSpPr>
        <p:spPr/>
        <p:txBody>
          <a:bodyPr/>
          <a:lstStyle/>
          <a:p>
            <a:r>
              <a:rPr lang="en-US" dirty="0"/>
              <a:t>Article VII, Section 2</a:t>
            </a:r>
          </a:p>
        </p:txBody>
      </p:sp>
      <p:sp>
        <p:nvSpPr>
          <p:cNvPr id="3" name="Content Placeholder 2">
            <a:extLst>
              <a:ext uri="{FF2B5EF4-FFF2-40B4-BE49-F238E27FC236}">
                <a16:creationId xmlns:a16="http://schemas.microsoft.com/office/drawing/2014/main" id="{4B9C2072-4CB2-4255-A987-DA5F9D0E2E47}"/>
              </a:ext>
            </a:extLst>
          </p:cNvPr>
          <p:cNvSpPr>
            <a:spLocks noGrp="1"/>
          </p:cNvSpPr>
          <p:nvPr>
            <p:ph idx="1"/>
          </p:nvPr>
        </p:nvSpPr>
        <p:spPr>
          <a:xfrm>
            <a:off x="609600" y="2224923"/>
            <a:ext cx="10972800" cy="2985760"/>
          </a:xfrm>
        </p:spPr>
        <p:txBody>
          <a:bodyPr>
            <a:normAutofit/>
          </a:bodyPr>
          <a:lstStyle/>
          <a:p>
            <a:pPr marL="137160" indent="0">
              <a:buNone/>
            </a:pPr>
            <a:r>
              <a:rPr lang="en-US" dirty="0"/>
              <a:t>The Officers of a Local Lodge shall be an Exalted Ruler, who may also be known as the President; an Esteemed Leading Knight, who may also be known as the First Vice-President; an Esteemed Loyal Knight, who may also be known as the Second Vice-President; an Esteemed Lecturing Knight, who may also be known as the Third Vice-President; a Secretary, a Treasurer, an Esquire, a Tiler, a Chaplain, an Inner Guard, …</a:t>
            </a:r>
          </a:p>
        </p:txBody>
      </p:sp>
      <p:sp>
        <p:nvSpPr>
          <p:cNvPr id="4" name="Date Placeholder 3">
            <a:extLst>
              <a:ext uri="{FF2B5EF4-FFF2-40B4-BE49-F238E27FC236}">
                <a16:creationId xmlns:a16="http://schemas.microsoft.com/office/drawing/2014/main" id="{8FD7CA49-5A97-41B9-B834-10D29461D5EF}"/>
              </a:ext>
            </a:extLst>
          </p:cNvPr>
          <p:cNvSpPr>
            <a:spLocks noGrp="1"/>
          </p:cNvSpPr>
          <p:nvPr>
            <p:ph type="dt" sz="half" idx="10"/>
          </p:nvPr>
        </p:nvSpPr>
        <p:spPr/>
        <p:txBody>
          <a:bodyPr/>
          <a:lstStyle/>
          <a:p>
            <a:fld id="{0846340C-AC66-4C9A-893B-73214E020B41}" type="datetime1">
              <a:rPr lang="en-US" smtClean="0"/>
              <a:t>9/30/2018</a:t>
            </a:fld>
            <a:endParaRPr lang="en-US" dirty="0"/>
          </a:p>
        </p:txBody>
      </p:sp>
      <p:sp>
        <p:nvSpPr>
          <p:cNvPr id="5" name="Footer Placeholder 4">
            <a:extLst>
              <a:ext uri="{FF2B5EF4-FFF2-40B4-BE49-F238E27FC236}">
                <a16:creationId xmlns:a16="http://schemas.microsoft.com/office/drawing/2014/main" id="{50322FB4-837C-4252-B7EA-55DC358DCB2B}"/>
              </a:ext>
            </a:extLst>
          </p:cNvPr>
          <p:cNvSpPr>
            <a:spLocks noGrp="1"/>
          </p:cNvSpPr>
          <p:nvPr>
            <p:ph type="ftr" sz="quarter" idx="11"/>
          </p:nvPr>
        </p:nvSpPr>
        <p:spPr/>
        <p:txBody>
          <a:bodyPr/>
          <a:lstStyle/>
          <a:p>
            <a:r>
              <a:rPr lang="en-US"/>
              <a:t>New Mexico Elks Association</a:t>
            </a:r>
            <a:endParaRPr lang="en-US" dirty="0"/>
          </a:p>
        </p:txBody>
      </p:sp>
      <p:sp>
        <p:nvSpPr>
          <p:cNvPr id="6" name="Slide Number Placeholder 5">
            <a:extLst>
              <a:ext uri="{FF2B5EF4-FFF2-40B4-BE49-F238E27FC236}">
                <a16:creationId xmlns:a16="http://schemas.microsoft.com/office/drawing/2014/main" id="{267A3639-F369-4BA2-B36B-8AAFF35E28D0}"/>
              </a:ext>
            </a:extLst>
          </p:cNvPr>
          <p:cNvSpPr>
            <a:spLocks noGrp="1"/>
          </p:cNvSpPr>
          <p:nvPr>
            <p:ph type="sldNum" sz="quarter" idx="12"/>
          </p:nvPr>
        </p:nvSpPr>
        <p:spPr/>
        <p:txBody>
          <a:bodyPr/>
          <a:lstStyle/>
          <a:p>
            <a:fld id="{F0090D74-6D5D-4D9B-BDCA-314F9F1A5CD2}" type="slidenum">
              <a:rPr lang="en-US" smtClean="0"/>
              <a:t>66</a:t>
            </a:fld>
            <a:endParaRPr lang="en-US"/>
          </a:p>
        </p:txBody>
      </p:sp>
    </p:spTree>
    <p:extLst>
      <p:ext uri="{BB962C8B-B14F-4D97-AF65-F5344CB8AC3E}">
        <p14:creationId xmlns:p14="http://schemas.microsoft.com/office/powerpoint/2010/main" val="10712726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0F9C9-639E-4D7A-B206-A3601200F57C}"/>
              </a:ext>
            </a:extLst>
          </p:cNvPr>
          <p:cNvSpPr>
            <a:spLocks noGrp="1"/>
          </p:cNvSpPr>
          <p:nvPr>
            <p:ph type="title"/>
          </p:nvPr>
        </p:nvSpPr>
        <p:spPr/>
        <p:txBody>
          <a:bodyPr/>
          <a:lstStyle/>
          <a:p>
            <a:r>
              <a:rPr lang="en-US" dirty="0"/>
              <a:t>Article VII, Section 2</a:t>
            </a:r>
          </a:p>
        </p:txBody>
      </p:sp>
      <p:sp>
        <p:nvSpPr>
          <p:cNvPr id="3" name="Content Placeholder 2">
            <a:extLst>
              <a:ext uri="{FF2B5EF4-FFF2-40B4-BE49-F238E27FC236}">
                <a16:creationId xmlns:a16="http://schemas.microsoft.com/office/drawing/2014/main" id="{4B9C2072-4CB2-4255-A987-DA5F9D0E2E47}"/>
              </a:ext>
            </a:extLst>
          </p:cNvPr>
          <p:cNvSpPr>
            <a:spLocks noGrp="1"/>
          </p:cNvSpPr>
          <p:nvPr>
            <p:ph idx="1"/>
          </p:nvPr>
        </p:nvSpPr>
        <p:spPr>
          <a:xfrm>
            <a:off x="609600" y="1600200"/>
            <a:ext cx="10972800" cy="2357547"/>
          </a:xfrm>
        </p:spPr>
        <p:txBody>
          <a:bodyPr>
            <a:normAutofit/>
          </a:bodyPr>
          <a:lstStyle/>
          <a:p>
            <a:pPr marL="137160" indent="0">
              <a:buNone/>
            </a:pPr>
            <a:r>
              <a:rPr lang="en-US" dirty="0"/>
              <a:t>…Trustees of not fewer than three nor more than five, and such other Officers as may be authorized by Statute, all of whom shall be elected or appointed, and hold office for such terms as may be provided by Statute, except that the alternative President and Vice-President titles provided for may only be used when communicating with the non-Elk public. </a:t>
            </a:r>
          </a:p>
        </p:txBody>
      </p:sp>
      <p:sp>
        <p:nvSpPr>
          <p:cNvPr id="4" name="Date Placeholder 3">
            <a:extLst>
              <a:ext uri="{FF2B5EF4-FFF2-40B4-BE49-F238E27FC236}">
                <a16:creationId xmlns:a16="http://schemas.microsoft.com/office/drawing/2014/main" id="{8FD7CA49-5A97-41B9-B834-10D29461D5EF}"/>
              </a:ext>
            </a:extLst>
          </p:cNvPr>
          <p:cNvSpPr>
            <a:spLocks noGrp="1"/>
          </p:cNvSpPr>
          <p:nvPr>
            <p:ph type="dt" sz="half" idx="10"/>
          </p:nvPr>
        </p:nvSpPr>
        <p:spPr/>
        <p:txBody>
          <a:bodyPr/>
          <a:lstStyle/>
          <a:p>
            <a:fld id="{0846340C-AC66-4C9A-893B-73214E020B41}" type="datetime1">
              <a:rPr lang="en-US" smtClean="0"/>
              <a:t>9/30/2018</a:t>
            </a:fld>
            <a:endParaRPr lang="en-US" dirty="0"/>
          </a:p>
        </p:txBody>
      </p:sp>
      <p:sp>
        <p:nvSpPr>
          <p:cNvPr id="5" name="Footer Placeholder 4">
            <a:extLst>
              <a:ext uri="{FF2B5EF4-FFF2-40B4-BE49-F238E27FC236}">
                <a16:creationId xmlns:a16="http://schemas.microsoft.com/office/drawing/2014/main" id="{50322FB4-837C-4252-B7EA-55DC358DCB2B}"/>
              </a:ext>
            </a:extLst>
          </p:cNvPr>
          <p:cNvSpPr>
            <a:spLocks noGrp="1"/>
          </p:cNvSpPr>
          <p:nvPr>
            <p:ph type="ftr" sz="quarter" idx="11"/>
          </p:nvPr>
        </p:nvSpPr>
        <p:spPr/>
        <p:txBody>
          <a:bodyPr/>
          <a:lstStyle/>
          <a:p>
            <a:r>
              <a:rPr lang="en-US"/>
              <a:t>New Mexico Elks Association</a:t>
            </a:r>
            <a:endParaRPr lang="en-US" dirty="0"/>
          </a:p>
        </p:txBody>
      </p:sp>
      <p:sp>
        <p:nvSpPr>
          <p:cNvPr id="6" name="Slide Number Placeholder 5">
            <a:extLst>
              <a:ext uri="{FF2B5EF4-FFF2-40B4-BE49-F238E27FC236}">
                <a16:creationId xmlns:a16="http://schemas.microsoft.com/office/drawing/2014/main" id="{267A3639-F369-4BA2-B36B-8AAFF35E28D0}"/>
              </a:ext>
            </a:extLst>
          </p:cNvPr>
          <p:cNvSpPr>
            <a:spLocks noGrp="1"/>
          </p:cNvSpPr>
          <p:nvPr>
            <p:ph type="sldNum" sz="quarter" idx="12"/>
          </p:nvPr>
        </p:nvSpPr>
        <p:spPr/>
        <p:txBody>
          <a:bodyPr/>
          <a:lstStyle/>
          <a:p>
            <a:fld id="{F0090D74-6D5D-4D9B-BDCA-314F9F1A5CD2}" type="slidenum">
              <a:rPr lang="en-US" smtClean="0"/>
              <a:t>67</a:t>
            </a:fld>
            <a:endParaRPr lang="en-US"/>
          </a:p>
        </p:txBody>
      </p:sp>
      <p:sp>
        <p:nvSpPr>
          <p:cNvPr id="7" name="Left Arrow 9">
            <a:hlinkClick r:id="rId2" action="ppaction://hlinksldjump"/>
            <a:extLst>
              <a:ext uri="{FF2B5EF4-FFF2-40B4-BE49-F238E27FC236}">
                <a16:creationId xmlns:a16="http://schemas.microsoft.com/office/drawing/2014/main" id="{CE4EBBFC-609A-4743-971C-2935984168F8}"/>
              </a:ext>
            </a:extLst>
          </p:cNvPr>
          <p:cNvSpPr/>
          <p:nvPr/>
        </p:nvSpPr>
        <p:spPr>
          <a:xfrm>
            <a:off x="5276413" y="4812234"/>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7025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6300C-FFA2-4C90-A821-221B9B9F058A}"/>
              </a:ext>
            </a:extLst>
          </p:cNvPr>
          <p:cNvSpPr>
            <a:spLocks noGrp="1"/>
          </p:cNvSpPr>
          <p:nvPr>
            <p:ph type="title"/>
          </p:nvPr>
        </p:nvSpPr>
        <p:spPr/>
        <p:txBody>
          <a:bodyPr/>
          <a:lstStyle/>
          <a:p>
            <a:r>
              <a:rPr lang="en-US" dirty="0"/>
              <a:t>Section 12.010</a:t>
            </a:r>
          </a:p>
        </p:txBody>
      </p:sp>
      <p:sp>
        <p:nvSpPr>
          <p:cNvPr id="3" name="Content Placeholder 2">
            <a:extLst>
              <a:ext uri="{FF2B5EF4-FFF2-40B4-BE49-F238E27FC236}">
                <a16:creationId xmlns:a16="http://schemas.microsoft.com/office/drawing/2014/main" id="{B816F972-C123-4FAB-A21E-C45F85106B32}"/>
              </a:ext>
            </a:extLst>
          </p:cNvPr>
          <p:cNvSpPr>
            <a:spLocks noGrp="1"/>
          </p:cNvSpPr>
          <p:nvPr>
            <p:ph idx="1"/>
          </p:nvPr>
        </p:nvSpPr>
        <p:spPr/>
        <p:txBody>
          <a:bodyPr>
            <a:normAutofit/>
          </a:bodyPr>
          <a:lstStyle/>
          <a:p>
            <a:pPr marL="137160" indent="0">
              <a:buNone/>
            </a:pPr>
            <a:r>
              <a:rPr lang="en-US" b="1" dirty="0"/>
              <a:t> </a:t>
            </a:r>
            <a:r>
              <a:rPr lang="en-US" dirty="0"/>
              <a:t>The Officers shall be installed at a regular or special meeting of the Lodge to be held after March 15 and not later than April 15 after election provided that the installation of Officers prior to April 1 shall be effective as of April 1. Before his installation, the Exalted Ruler-elect shall appoint an Esquire, a Chaplain, an Inner Guard, a Tiler, an Organist, and a Vocalist, if an Organist or Vocalist is available, to be installed with the elected Officers of the Lodge and to serve for the term of one year. </a:t>
            </a:r>
          </a:p>
        </p:txBody>
      </p:sp>
      <p:sp>
        <p:nvSpPr>
          <p:cNvPr id="4" name="Date Placeholder 3">
            <a:extLst>
              <a:ext uri="{FF2B5EF4-FFF2-40B4-BE49-F238E27FC236}">
                <a16:creationId xmlns:a16="http://schemas.microsoft.com/office/drawing/2014/main" id="{02584C01-99AC-4C16-8ECC-4DB08A522A81}"/>
              </a:ext>
            </a:extLst>
          </p:cNvPr>
          <p:cNvSpPr>
            <a:spLocks noGrp="1"/>
          </p:cNvSpPr>
          <p:nvPr>
            <p:ph type="dt" sz="half" idx="10"/>
          </p:nvPr>
        </p:nvSpPr>
        <p:spPr/>
        <p:txBody>
          <a:bodyPr/>
          <a:lstStyle/>
          <a:p>
            <a:fld id="{0846340C-AC66-4C9A-893B-73214E020B41}" type="datetime1">
              <a:rPr lang="en-US" smtClean="0"/>
              <a:t>9/30/2018</a:t>
            </a:fld>
            <a:endParaRPr lang="en-US" dirty="0"/>
          </a:p>
        </p:txBody>
      </p:sp>
      <p:sp>
        <p:nvSpPr>
          <p:cNvPr id="5" name="Footer Placeholder 4">
            <a:extLst>
              <a:ext uri="{FF2B5EF4-FFF2-40B4-BE49-F238E27FC236}">
                <a16:creationId xmlns:a16="http://schemas.microsoft.com/office/drawing/2014/main" id="{0B26F12B-ACCA-4A55-89E2-B1B859A7F636}"/>
              </a:ext>
            </a:extLst>
          </p:cNvPr>
          <p:cNvSpPr>
            <a:spLocks noGrp="1"/>
          </p:cNvSpPr>
          <p:nvPr>
            <p:ph type="ftr" sz="quarter" idx="11"/>
          </p:nvPr>
        </p:nvSpPr>
        <p:spPr/>
        <p:txBody>
          <a:bodyPr/>
          <a:lstStyle/>
          <a:p>
            <a:r>
              <a:rPr lang="en-US"/>
              <a:t>New Mexico Elks Association</a:t>
            </a:r>
            <a:endParaRPr lang="en-US" dirty="0"/>
          </a:p>
        </p:txBody>
      </p:sp>
      <p:sp>
        <p:nvSpPr>
          <p:cNvPr id="6" name="Slide Number Placeholder 5">
            <a:extLst>
              <a:ext uri="{FF2B5EF4-FFF2-40B4-BE49-F238E27FC236}">
                <a16:creationId xmlns:a16="http://schemas.microsoft.com/office/drawing/2014/main" id="{7C657855-1E3C-4BE3-905C-87C91BAAB549}"/>
              </a:ext>
            </a:extLst>
          </p:cNvPr>
          <p:cNvSpPr>
            <a:spLocks noGrp="1"/>
          </p:cNvSpPr>
          <p:nvPr>
            <p:ph type="sldNum" sz="quarter" idx="12"/>
          </p:nvPr>
        </p:nvSpPr>
        <p:spPr/>
        <p:txBody>
          <a:bodyPr/>
          <a:lstStyle/>
          <a:p>
            <a:fld id="{F0090D74-6D5D-4D9B-BDCA-314F9F1A5CD2}" type="slidenum">
              <a:rPr lang="en-US" smtClean="0"/>
              <a:t>68</a:t>
            </a:fld>
            <a:endParaRPr lang="en-US"/>
          </a:p>
        </p:txBody>
      </p:sp>
      <p:sp>
        <p:nvSpPr>
          <p:cNvPr id="7" name="Left Arrow 9">
            <a:hlinkClick r:id="rId2" action="ppaction://hlinksldjump"/>
            <a:extLst>
              <a:ext uri="{FF2B5EF4-FFF2-40B4-BE49-F238E27FC236}">
                <a16:creationId xmlns:a16="http://schemas.microsoft.com/office/drawing/2014/main" id="{39D18DEF-606A-4935-8FD1-278D8C137F39}"/>
              </a:ext>
            </a:extLst>
          </p:cNvPr>
          <p:cNvSpPr/>
          <p:nvPr/>
        </p:nvSpPr>
        <p:spPr>
          <a:xfrm>
            <a:off x="5087949" y="5257800"/>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3919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6300C-FFA2-4C90-A821-221B9B9F058A}"/>
              </a:ext>
            </a:extLst>
          </p:cNvPr>
          <p:cNvSpPr>
            <a:spLocks noGrp="1"/>
          </p:cNvSpPr>
          <p:nvPr>
            <p:ph type="title"/>
          </p:nvPr>
        </p:nvSpPr>
        <p:spPr/>
        <p:txBody>
          <a:bodyPr/>
          <a:lstStyle/>
          <a:p>
            <a:r>
              <a:rPr lang="en-US" dirty="0"/>
              <a:t>Section 12.010</a:t>
            </a:r>
          </a:p>
        </p:txBody>
      </p:sp>
      <p:sp>
        <p:nvSpPr>
          <p:cNvPr id="3" name="Content Placeholder 2">
            <a:extLst>
              <a:ext uri="{FF2B5EF4-FFF2-40B4-BE49-F238E27FC236}">
                <a16:creationId xmlns:a16="http://schemas.microsoft.com/office/drawing/2014/main" id="{B816F972-C123-4FAB-A21E-C45F85106B32}"/>
              </a:ext>
            </a:extLst>
          </p:cNvPr>
          <p:cNvSpPr>
            <a:spLocks noGrp="1"/>
          </p:cNvSpPr>
          <p:nvPr>
            <p:ph idx="1"/>
          </p:nvPr>
        </p:nvSpPr>
        <p:spPr>
          <a:xfrm>
            <a:off x="609600" y="2301705"/>
            <a:ext cx="10972800" cy="2060890"/>
          </a:xfrm>
        </p:spPr>
        <p:txBody>
          <a:bodyPr>
            <a:normAutofit/>
          </a:bodyPr>
          <a:lstStyle/>
          <a:p>
            <a:pPr marL="137160" indent="0">
              <a:buNone/>
            </a:pPr>
            <a:r>
              <a:rPr lang="en-US" dirty="0"/>
              <a:t>Should the Grand Exalted Ruler or the District Deputy fail to be present or name someone to act for him, the Lodge may designate any past or retiring Exalted Ruler to install the Officers. In the discretion of the Lodge, the ceremony of installation of Officers may be public. </a:t>
            </a:r>
          </a:p>
        </p:txBody>
      </p:sp>
      <p:sp>
        <p:nvSpPr>
          <p:cNvPr id="4" name="Date Placeholder 3">
            <a:extLst>
              <a:ext uri="{FF2B5EF4-FFF2-40B4-BE49-F238E27FC236}">
                <a16:creationId xmlns:a16="http://schemas.microsoft.com/office/drawing/2014/main" id="{02584C01-99AC-4C16-8ECC-4DB08A522A81}"/>
              </a:ext>
            </a:extLst>
          </p:cNvPr>
          <p:cNvSpPr>
            <a:spLocks noGrp="1"/>
          </p:cNvSpPr>
          <p:nvPr>
            <p:ph type="dt" sz="half" idx="10"/>
          </p:nvPr>
        </p:nvSpPr>
        <p:spPr/>
        <p:txBody>
          <a:bodyPr/>
          <a:lstStyle/>
          <a:p>
            <a:fld id="{0846340C-AC66-4C9A-893B-73214E020B41}" type="datetime1">
              <a:rPr lang="en-US" smtClean="0"/>
              <a:t>9/30/2018</a:t>
            </a:fld>
            <a:endParaRPr lang="en-US" dirty="0"/>
          </a:p>
        </p:txBody>
      </p:sp>
      <p:sp>
        <p:nvSpPr>
          <p:cNvPr id="5" name="Footer Placeholder 4">
            <a:extLst>
              <a:ext uri="{FF2B5EF4-FFF2-40B4-BE49-F238E27FC236}">
                <a16:creationId xmlns:a16="http://schemas.microsoft.com/office/drawing/2014/main" id="{0B26F12B-ACCA-4A55-89E2-B1B859A7F636}"/>
              </a:ext>
            </a:extLst>
          </p:cNvPr>
          <p:cNvSpPr>
            <a:spLocks noGrp="1"/>
          </p:cNvSpPr>
          <p:nvPr>
            <p:ph type="ftr" sz="quarter" idx="11"/>
          </p:nvPr>
        </p:nvSpPr>
        <p:spPr/>
        <p:txBody>
          <a:bodyPr/>
          <a:lstStyle/>
          <a:p>
            <a:r>
              <a:rPr lang="en-US"/>
              <a:t>New Mexico Elks Association</a:t>
            </a:r>
            <a:endParaRPr lang="en-US" dirty="0"/>
          </a:p>
        </p:txBody>
      </p:sp>
      <p:sp>
        <p:nvSpPr>
          <p:cNvPr id="6" name="Slide Number Placeholder 5">
            <a:extLst>
              <a:ext uri="{FF2B5EF4-FFF2-40B4-BE49-F238E27FC236}">
                <a16:creationId xmlns:a16="http://schemas.microsoft.com/office/drawing/2014/main" id="{7C657855-1E3C-4BE3-905C-87C91BAAB549}"/>
              </a:ext>
            </a:extLst>
          </p:cNvPr>
          <p:cNvSpPr>
            <a:spLocks noGrp="1"/>
          </p:cNvSpPr>
          <p:nvPr>
            <p:ph type="sldNum" sz="quarter" idx="12"/>
          </p:nvPr>
        </p:nvSpPr>
        <p:spPr/>
        <p:txBody>
          <a:bodyPr/>
          <a:lstStyle/>
          <a:p>
            <a:fld id="{F0090D74-6D5D-4D9B-BDCA-314F9F1A5CD2}" type="slidenum">
              <a:rPr lang="en-US" smtClean="0"/>
              <a:t>69</a:t>
            </a:fld>
            <a:endParaRPr lang="en-US"/>
          </a:p>
        </p:txBody>
      </p:sp>
      <p:sp>
        <p:nvSpPr>
          <p:cNvPr id="7" name="Left Arrow 9">
            <a:hlinkClick r:id="rId2" action="ppaction://hlinksldjump"/>
            <a:extLst>
              <a:ext uri="{FF2B5EF4-FFF2-40B4-BE49-F238E27FC236}">
                <a16:creationId xmlns:a16="http://schemas.microsoft.com/office/drawing/2014/main" id="{0CE06B2A-2BD6-4539-8070-2F6F641115D5}"/>
              </a:ext>
            </a:extLst>
          </p:cNvPr>
          <p:cNvSpPr/>
          <p:nvPr/>
        </p:nvSpPr>
        <p:spPr>
          <a:xfrm>
            <a:off x="5276413" y="4812234"/>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109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6BDF5-7982-4882-B5C1-919DFBE14715}"/>
              </a:ext>
            </a:extLst>
          </p:cNvPr>
          <p:cNvSpPr>
            <a:spLocks noGrp="1"/>
          </p:cNvSpPr>
          <p:nvPr>
            <p:ph type="title"/>
          </p:nvPr>
        </p:nvSpPr>
        <p:spPr/>
        <p:txBody>
          <a:bodyPr/>
          <a:lstStyle/>
          <a:p>
            <a:r>
              <a:rPr lang="en-US" dirty="0"/>
              <a:t>Nominations, Elections, and Installation</a:t>
            </a:r>
          </a:p>
        </p:txBody>
      </p:sp>
      <p:sp>
        <p:nvSpPr>
          <p:cNvPr id="3" name="Content Placeholder 2">
            <a:extLst>
              <a:ext uri="{FF2B5EF4-FFF2-40B4-BE49-F238E27FC236}">
                <a16:creationId xmlns:a16="http://schemas.microsoft.com/office/drawing/2014/main" id="{D887FB10-C18E-4906-970B-48D5CBD6942E}"/>
              </a:ext>
            </a:extLst>
          </p:cNvPr>
          <p:cNvSpPr>
            <a:spLocks noGrp="1"/>
          </p:cNvSpPr>
          <p:nvPr>
            <p:ph idx="1"/>
          </p:nvPr>
        </p:nvSpPr>
        <p:spPr/>
        <p:txBody>
          <a:bodyPr>
            <a:normAutofit fontScale="92500" lnSpcReduction="10000"/>
          </a:bodyPr>
          <a:lstStyle/>
          <a:p>
            <a:pPr marL="137160" indent="0">
              <a:buNone/>
            </a:pPr>
            <a:r>
              <a:rPr lang="en-US" dirty="0"/>
              <a:t>Officer Nominations take place during the first meeting in February (</a:t>
            </a:r>
            <a:r>
              <a:rPr lang="en-US" dirty="0">
                <a:hlinkClick r:id="rId2" action="ppaction://hlinksldjump"/>
              </a:rPr>
              <a:t>GLS 3.080</a:t>
            </a:r>
            <a:r>
              <a:rPr lang="en-US" dirty="0"/>
              <a:t>).</a:t>
            </a:r>
          </a:p>
          <a:p>
            <a:pPr marL="137160" indent="0">
              <a:buNone/>
            </a:pPr>
            <a:r>
              <a:rPr lang="en-US" dirty="0"/>
              <a:t>Officer Elections take place during the second meeting in February. You may still nominate candidates at this meeting (</a:t>
            </a:r>
            <a:r>
              <a:rPr lang="en-US" dirty="0">
                <a:hlinkClick r:id="rId3" action="ppaction://hlinksldjump"/>
              </a:rPr>
              <a:t>GLS 3.090</a:t>
            </a:r>
            <a:r>
              <a:rPr lang="en-US" dirty="0"/>
              <a:t>)</a:t>
            </a:r>
          </a:p>
          <a:p>
            <a:pPr marL="137160" indent="0">
              <a:buNone/>
            </a:pPr>
            <a:endParaRPr lang="en-US" dirty="0"/>
          </a:p>
          <a:p>
            <a:pPr marL="137160" indent="0">
              <a:buNone/>
            </a:pPr>
            <a:r>
              <a:rPr lang="en-US" b="1" i="1" dirty="0"/>
              <a:t>Note: </a:t>
            </a:r>
            <a:r>
              <a:rPr lang="en-US" dirty="0"/>
              <a:t>this is why you cannot omit a meeting in February!</a:t>
            </a:r>
          </a:p>
          <a:p>
            <a:pPr marL="137160" indent="0">
              <a:buNone/>
            </a:pPr>
            <a:endParaRPr lang="en-US" dirty="0"/>
          </a:p>
          <a:p>
            <a:pPr marL="137160" indent="0">
              <a:buNone/>
            </a:pPr>
            <a:r>
              <a:rPr lang="en-US" dirty="0"/>
              <a:t>Officer Installation must take place between March 15</a:t>
            </a:r>
            <a:r>
              <a:rPr lang="en-US" baseline="30000" dirty="0"/>
              <a:t>th</a:t>
            </a:r>
            <a:r>
              <a:rPr lang="en-US" dirty="0"/>
              <a:t> and April 15</a:t>
            </a:r>
            <a:r>
              <a:rPr lang="en-US" baseline="30000" dirty="0"/>
              <a:t>th </a:t>
            </a:r>
            <a:r>
              <a:rPr lang="en-US" dirty="0"/>
              <a:t>(GLS </a:t>
            </a:r>
            <a:r>
              <a:rPr lang="en-US" dirty="0">
                <a:hlinkClick r:id="rId4" action="ppaction://hlinksldjump"/>
              </a:rPr>
              <a:t>12.010</a:t>
            </a:r>
            <a:r>
              <a:rPr lang="en-US" dirty="0"/>
              <a:t>)</a:t>
            </a:r>
          </a:p>
          <a:p>
            <a:r>
              <a:rPr lang="en-US" dirty="0"/>
              <a:t>	Installation may be open to the public</a:t>
            </a:r>
          </a:p>
          <a:p>
            <a:r>
              <a:rPr lang="en-US" dirty="0"/>
              <a:t>	Does not need to take place at a regularly scheduled meeting; a 	special Installation Ceremony may take place</a:t>
            </a:r>
          </a:p>
          <a:p>
            <a:pPr marL="137160" indent="0">
              <a:buNone/>
            </a:pPr>
            <a:endParaRPr lang="en-US" dirty="0"/>
          </a:p>
        </p:txBody>
      </p:sp>
      <p:sp>
        <p:nvSpPr>
          <p:cNvPr id="4" name="Date Placeholder 3">
            <a:extLst>
              <a:ext uri="{FF2B5EF4-FFF2-40B4-BE49-F238E27FC236}">
                <a16:creationId xmlns:a16="http://schemas.microsoft.com/office/drawing/2014/main" id="{0829A42B-80DE-4D6F-9E14-8A61725FAC07}"/>
              </a:ext>
            </a:extLst>
          </p:cNvPr>
          <p:cNvSpPr>
            <a:spLocks noGrp="1"/>
          </p:cNvSpPr>
          <p:nvPr>
            <p:ph type="dt" sz="half" idx="10"/>
          </p:nvPr>
        </p:nvSpPr>
        <p:spPr/>
        <p:txBody>
          <a:bodyPr/>
          <a:lstStyle/>
          <a:p>
            <a:fld id="{0846340C-AC66-4C9A-893B-73214E020B41}" type="datetime1">
              <a:rPr lang="en-US" smtClean="0"/>
              <a:t>9/30/2018</a:t>
            </a:fld>
            <a:endParaRPr lang="en-US" dirty="0"/>
          </a:p>
        </p:txBody>
      </p:sp>
      <p:sp>
        <p:nvSpPr>
          <p:cNvPr id="5" name="Footer Placeholder 4">
            <a:extLst>
              <a:ext uri="{FF2B5EF4-FFF2-40B4-BE49-F238E27FC236}">
                <a16:creationId xmlns:a16="http://schemas.microsoft.com/office/drawing/2014/main" id="{E34EFABE-CE45-45E8-B364-08F466CBDF69}"/>
              </a:ext>
            </a:extLst>
          </p:cNvPr>
          <p:cNvSpPr>
            <a:spLocks noGrp="1"/>
          </p:cNvSpPr>
          <p:nvPr>
            <p:ph type="ftr" sz="quarter" idx="11"/>
          </p:nvPr>
        </p:nvSpPr>
        <p:spPr/>
        <p:txBody>
          <a:bodyPr/>
          <a:lstStyle/>
          <a:p>
            <a:r>
              <a:rPr lang="en-US"/>
              <a:t>New Mexico Elks Association</a:t>
            </a:r>
            <a:endParaRPr lang="en-US" dirty="0"/>
          </a:p>
        </p:txBody>
      </p:sp>
      <p:sp>
        <p:nvSpPr>
          <p:cNvPr id="6" name="Slide Number Placeholder 5">
            <a:extLst>
              <a:ext uri="{FF2B5EF4-FFF2-40B4-BE49-F238E27FC236}">
                <a16:creationId xmlns:a16="http://schemas.microsoft.com/office/drawing/2014/main" id="{A35D390B-3FE5-4AFF-928B-F399EDF2F4F0}"/>
              </a:ext>
            </a:extLst>
          </p:cNvPr>
          <p:cNvSpPr>
            <a:spLocks noGrp="1"/>
          </p:cNvSpPr>
          <p:nvPr>
            <p:ph type="sldNum" sz="quarter" idx="12"/>
          </p:nvPr>
        </p:nvSpPr>
        <p:spPr/>
        <p:txBody>
          <a:bodyPr/>
          <a:lstStyle/>
          <a:p>
            <a:fld id="{F0090D74-6D5D-4D9B-BDCA-314F9F1A5CD2}" type="slidenum">
              <a:rPr lang="en-US" smtClean="0"/>
              <a:t>7</a:t>
            </a:fld>
            <a:endParaRPr lang="en-US"/>
          </a:p>
        </p:txBody>
      </p:sp>
    </p:spTree>
    <p:extLst>
      <p:ext uri="{BB962C8B-B14F-4D97-AF65-F5344CB8AC3E}">
        <p14:creationId xmlns:p14="http://schemas.microsoft.com/office/powerpoint/2010/main" val="39580636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6300C-FFA2-4C90-A821-221B9B9F058A}"/>
              </a:ext>
            </a:extLst>
          </p:cNvPr>
          <p:cNvSpPr>
            <a:spLocks noGrp="1"/>
          </p:cNvSpPr>
          <p:nvPr>
            <p:ph type="title"/>
          </p:nvPr>
        </p:nvSpPr>
        <p:spPr/>
        <p:txBody>
          <a:bodyPr/>
          <a:lstStyle/>
          <a:p>
            <a:r>
              <a:rPr lang="en-US" dirty="0"/>
              <a:t>Section 12.010</a:t>
            </a:r>
          </a:p>
        </p:txBody>
      </p:sp>
      <p:sp>
        <p:nvSpPr>
          <p:cNvPr id="3" name="Content Placeholder 2">
            <a:extLst>
              <a:ext uri="{FF2B5EF4-FFF2-40B4-BE49-F238E27FC236}">
                <a16:creationId xmlns:a16="http://schemas.microsoft.com/office/drawing/2014/main" id="{B816F972-C123-4FAB-A21E-C45F85106B32}"/>
              </a:ext>
            </a:extLst>
          </p:cNvPr>
          <p:cNvSpPr>
            <a:spLocks noGrp="1"/>
          </p:cNvSpPr>
          <p:nvPr>
            <p:ph idx="1"/>
          </p:nvPr>
        </p:nvSpPr>
        <p:spPr/>
        <p:txBody>
          <a:bodyPr>
            <a:normAutofit/>
          </a:bodyPr>
          <a:lstStyle/>
          <a:p>
            <a:pPr marL="137160" indent="0">
              <a:buNone/>
            </a:pPr>
            <a:endParaRPr lang="en-US" dirty="0"/>
          </a:p>
          <a:p>
            <a:pPr marL="137160" indent="0">
              <a:buNone/>
            </a:pPr>
            <a:r>
              <a:rPr lang="en-US" dirty="0"/>
              <a:t>Should any elected Officer fail, without good cause, to present himself for installation at the time set for installation or at a regular meeting of the Lodge within thirty (30) days thereafter, the Exalted Ruler shall declare the Office vacant. </a:t>
            </a:r>
          </a:p>
        </p:txBody>
      </p:sp>
      <p:sp>
        <p:nvSpPr>
          <p:cNvPr id="4" name="Date Placeholder 3">
            <a:extLst>
              <a:ext uri="{FF2B5EF4-FFF2-40B4-BE49-F238E27FC236}">
                <a16:creationId xmlns:a16="http://schemas.microsoft.com/office/drawing/2014/main" id="{02584C01-99AC-4C16-8ECC-4DB08A522A81}"/>
              </a:ext>
            </a:extLst>
          </p:cNvPr>
          <p:cNvSpPr>
            <a:spLocks noGrp="1"/>
          </p:cNvSpPr>
          <p:nvPr>
            <p:ph type="dt" sz="half" idx="10"/>
          </p:nvPr>
        </p:nvSpPr>
        <p:spPr/>
        <p:txBody>
          <a:bodyPr/>
          <a:lstStyle/>
          <a:p>
            <a:fld id="{0846340C-AC66-4C9A-893B-73214E020B41}" type="datetime1">
              <a:rPr lang="en-US" smtClean="0"/>
              <a:t>9/30/2018</a:t>
            </a:fld>
            <a:endParaRPr lang="en-US" dirty="0"/>
          </a:p>
        </p:txBody>
      </p:sp>
      <p:sp>
        <p:nvSpPr>
          <p:cNvPr id="5" name="Footer Placeholder 4">
            <a:extLst>
              <a:ext uri="{FF2B5EF4-FFF2-40B4-BE49-F238E27FC236}">
                <a16:creationId xmlns:a16="http://schemas.microsoft.com/office/drawing/2014/main" id="{0B26F12B-ACCA-4A55-89E2-B1B859A7F636}"/>
              </a:ext>
            </a:extLst>
          </p:cNvPr>
          <p:cNvSpPr>
            <a:spLocks noGrp="1"/>
          </p:cNvSpPr>
          <p:nvPr>
            <p:ph type="ftr" sz="quarter" idx="11"/>
          </p:nvPr>
        </p:nvSpPr>
        <p:spPr/>
        <p:txBody>
          <a:bodyPr/>
          <a:lstStyle/>
          <a:p>
            <a:r>
              <a:rPr lang="en-US"/>
              <a:t>New Mexico Elks Association</a:t>
            </a:r>
            <a:endParaRPr lang="en-US" dirty="0"/>
          </a:p>
        </p:txBody>
      </p:sp>
      <p:sp>
        <p:nvSpPr>
          <p:cNvPr id="6" name="Slide Number Placeholder 5">
            <a:extLst>
              <a:ext uri="{FF2B5EF4-FFF2-40B4-BE49-F238E27FC236}">
                <a16:creationId xmlns:a16="http://schemas.microsoft.com/office/drawing/2014/main" id="{7C657855-1E3C-4BE3-905C-87C91BAAB549}"/>
              </a:ext>
            </a:extLst>
          </p:cNvPr>
          <p:cNvSpPr>
            <a:spLocks noGrp="1"/>
          </p:cNvSpPr>
          <p:nvPr>
            <p:ph type="sldNum" sz="quarter" idx="12"/>
          </p:nvPr>
        </p:nvSpPr>
        <p:spPr/>
        <p:txBody>
          <a:bodyPr/>
          <a:lstStyle/>
          <a:p>
            <a:fld id="{F0090D74-6D5D-4D9B-BDCA-314F9F1A5CD2}" type="slidenum">
              <a:rPr lang="en-US" smtClean="0"/>
              <a:t>70</a:t>
            </a:fld>
            <a:endParaRPr lang="en-US"/>
          </a:p>
        </p:txBody>
      </p:sp>
    </p:spTree>
    <p:extLst>
      <p:ext uri="{BB962C8B-B14F-4D97-AF65-F5344CB8AC3E}">
        <p14:creationId xmlns:p14="http://schemas.microsoft.com/office/powerpoint/2010/main" val="37694417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FF6AB-666F-4FA5-83CE-6C30140A4E6C}"/>
              </a:ext>
            </a:extLst>
          </p:cNvPr>
          <p:cNvSpPr>
            <a:spLocks noGrp="1"/>
          </p:cNvSpPr>
          <p:nvPr>
            <p:ph type="title"/>
          </p:nvPr>
        </p:nvSpPr>
        <p:spPr/>
        <p:txBody>
          <a:bodyPr/>
          <a:lstStyle/>
          <a:p>
            <a:r>
              <a:rPr lang="en-US" dirty="0"/>
              <a:t>GLS 3.090</a:t>
            </a:r>
          </a:p>
        </p:txBody>
      </p:sp>
      <p:sp>
        <p:nvSpPr>
          <p:cNvPr id="3" name="Content Placeholder 2">
            <a:extLst>
              <a:ext uri="{FF2B5EF4-FFF2-40B4-BE49-F238E27FC236}">
                <a16:creationId xmlns:a16="http://schemas.microsoft.com/office/drawing/2014/main" id="{7BAA3E50-211B-4DF6-AE2D-A24754E16B64}"/>
              </a:ext>
            </a:extLst>
          </p:cNvPr>
          <p:cNvSpPr>
            <a:spLocks noGrp="1"/>
          </p:cNvSpPr>
          <p:nvPr>
            <p:ph idx="1"/>
          </p:nvPr>
        </p:nvSpPr>
        <p:spPr/>
        <p:txBody>
          <a:bodyPr/>
          <a:lstStyle/>
          <a:p>
            <a:pPr marL="137160" indent="0">
              <a:buNone/>
            </a:pPr>
            <a:endParaRPr lang="en-US" b="1" dirty="0"/>
          </a:p>
          <a:p>
            <a:pPr marL="137160" indent="0">
              <a:buNone/>
            </a:pPr>
            <a:r>
              <a:rPr lang="en-US" b="1" dirty="0"/>
              <a:t>Section 3.090. </a:t>
            </a:r>
            <a:r>
              <a:rPr lang="en-US" dirty="0"/>
              <a:t>The annual election shall be held at the second regular meeting in February by each Lodge holding regular semi-monthly meetings, and at the third regular meeting in February by each Lodge holding weekly meetings or tri-monthly meetings, and by a new Lodge as soon as instituted. </a:t>
            </a:r>
          </a:p>
        </p:txBody>
      </p:sp>
      <p:sp>
        <p:nvSpPr>
          <p:cNvPr id="4" name="Date Placeholder 3">
            <a:extLst>
              <a:ext uri="{FF2B5EF4-FFF2-40B4-BE49-F238E27FC236}">
                <a16:creationId xmlns:a16="http://schemas.microsoft.com/office/drawing/2014/main" id="{DF6C1398-87C8-43A6-B25B-AC801203EB07}"/>
              </a:ext>
            </a:extLst>
          </p:cNvPr>
          <p:cNvSpPr>
            <a:spLocks noGrp="1"/>
          </p:cNvSpPr>
          <p:nvPr>
            <p:ph type="dt" sz="half" idx="10"/>
          </p:nvPr>
        </p:nvSpPr>
        <p:spPr/>
        <p:txBody>
          <a:bodyPr/>
          <a:lstStyle/>
          <a:p>
            <a:fld id="{0846340C-AC66-4C9A-893B-73214E020B41}" type="datetime1">
              <a:rPr lang="en-US" smtClean="0"/>
              <a:t>9/30/2018</a:t>
            </a:fld>
            <a:endParaRPr lang="en-US" dirty="0"/>
          </a:p>
        </p:txBody>
      </p:sp>
      <p:sp>
        <p:nvSpPr>
          <p:cNvPr id="5" name="Footer Placeholder 4">
            <a:extLst>
              <a:ext uri="{FF2B5EF4-FFF2-40B4-BE49-F238E27FC236}">
                <a16:creationId xmlns:a16="http://schemas.microsoft.com/office/drawing/2014/main" id="{3DFD94E0-2B70-4F5B-A0FA-D320C5F75384}"/>
              </a:ext>
            </a:extLst>
          </p:cNvPr>
          <p:cNvSpPr>
            <a:spLocks noGrp="1"/>
          </p:cNvSpPr>
          <p:nvPr>
            <p:ph type="ftr" sz="quarter" idx="11"/>
          </p:nvPr>
        </p:nvSpPr>
        <p:spPr/>
        <p:txBody>
          <a:bodyPr/>
          <a:lstStyle/>
          <a:p>
            <a:r>
              <a:rPr lang="en-US"/>
              <a:t>New Mexico Elks Association</a:t>
            </a:r>
            <a:endParaRPr lang="en-US" dirty="0"/>
          </a:p>
        </p:txBody>
      </p:sp>
      <p:sp>
        <p:nvSpPr>
          <p:cNvPr id="6" name="Slide Number Placeholder 5">
            <a:extLst>
              <a:ext uri="{FF2B5EF4-FFF2-40B4-BE49-F238E27FC236}">
                <a16:creationId xmlns:a16="http://schemas.microsoft.com/office/drawing/2014/main" id="{BB21D546-95C5-43F0-9C84-75CB83AEAF6E}"/>
              </a:ext>
            </a:extLst>
          </p:cNvPr>
          <p:cNvSpPr>
            <a:spLocks noGrp="1"/>
          </p:cNvSpPr>
          <p:nvPr>
            <p:ph type="sldNum" sz="quarter" idx="12"/>
          </p:nvPr>
        </p:nvSpPr>
        <p:spPr/>
        <p:txBody>
          <a:bodyPr/>
          <a:lstStyle/>
          <a:p>
            <a:fld id="{F0090D74-6D5D-4D9B-BDCA-314F9F1A5CD2}" type="slidenum">
              <a:rPr lang="en-US" smtClean="0"/>
              <a:t>71</a:t>
            </a:fld>
            <a:endParaRPr lang="en-US"/>
          </a:p>
        </p:txBody>
      </p:sp>
      <p:sp>
        <p:nvSpPr>
          <p:cNvPr id="7" name="Left Arrow 9">
            <a:hlinkClick r:id="rId2" action="ppaction://hlinksldjump"/>
            <a:extLst>
              <a:ext uri="{FF2B5EF4-FFF2-40B4-BE49-F238E27FC236}">
                <a16:creationId xmlns:a16="http://schemas.microsoft.com/office/drawing/2014/main" id="{E7F0BF1E-D12C-4738-B0AE-0BA7DB0AB0E1}"/>
              </a:ext>
            </a:extLst>
          </p:cNvPr>
          <p:cNvSpPr/>
          <p:nvPr/>
        </p:nvSpPr>
        <p:spPr>
          <a:xfrm>
            <a:off x="5276413" y="4812234"/>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6229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FF6AB-666F-4FA5-83CE-6C30140A4E6C}"/>
              </a:ext>
            </a:extLst>
          </p:cNvPr>
          <p:cNvSpPr>
            <a:spLocks noGrp="1"/>
          </p:cNvSpPr>
          <p:nvPr>
            <p:ph type="title"/>
          </p:nvPr>
        </p:nvSpPr>
        <p:spPr/>
        <p:txBody>
          <a:bodyPr/>
          <a:lstStyle/>
          <a:p>
            <a:r>
              <a:rPr lang="en-US" dirty="0"/>
              <a:t>GLS 3.080</a:t>
            </a:r>
          </a:p>
        </p:txBody>
      </p:sp>
      <p:sp>
        <p:nvSpPr>
          <p:cNvPr id="3" name="Content Placeholder 2">
            <a:extLst>
              <a:ext uri="{FF2B5EF4-FFF2-40B4-BE49-F238E27FC236}">
                <a16:creationId xmlns:a16="http://schemas.microsoft.com/office/drawing/2014/main" id="{7BAA3E50-211B-4DF6-AE2D-A24754E16B64}"/>
              </a:ext>
            </a:extLst>
          </p:cNvPr>
          <p:cNvSpPr>
            <a:spLocks noGrp="1"/>
          </p:cNvSpPr>
          <p:nvPr>
            <p:ph idx="1"/>
          </p:nvPr>
        </p:nvSpPr>
        <p:spPr>
          <a:xfrm>
            <a:off x="515368" y="1286093"/>
            <a:ext cx="10972800" cy="3903069"/>
          </a:xfrm>
        </p:spPr>
        <p:txBody>
          <a:bodyPr/>
          <a:lstStyle/>
          <a:p>
            <a:pPr marL="137160" indent="0">
              <a:buNone/>
            </a:pPr>
            <a:endParaRPr lang="en-US" b="1" dirty="0"/>
          </a:p>
          <a:p>
            <a:pPr marL="137160" indent="0">
              <a:buNone/>
            </a:pPr>
            <a:r>
              <a:rPr lang="en-US" b="1" dirty="0"/>
              <a:t>Section 3.080. </a:t>
            </a:r>
            <a:r>
              <a:rPr lang="en-US" dirty="0"/>
              <a:t>Nominations for offices to be filled at the annual election in Lodges shall be made in the order in which they appear in Section 2 of Article VII of the Constitution of the Order at any regular meeting of the Lodge on or after the 1st day of February and prior to the date of the annual election, provided, however, that if no nomination for an office shall have been made prior to the date of the election, or if all candidates previously nominated for an office, shall have declined or withdrawn, nominations for that office may be made on the date of election. </a:t>
            </a:r>
          </a:p>
        </p:txBody>
      </p:sp>
      <p:sp>
        <p:nvSpPr>
          <p:cNvPr id="4" name="Date Placeholder 3">
            <a:extLst>
              <a:ext uri="{FF2B5EF4-FFF2-40B4-BE49-F238E27FC236}">
                <a16:creationId xmlns:a16="http://schemas.microsoft.com/office/drawing/2014/main" id="{DF6C1398-87C8-43A6-B25B-AC801203EB07}"/>
              </a:ext>
            </a:extLst>
          </p:cNvPr>
          <p:cNvSpPr>
            <a:spLocks noGrp="1"/>
          </p:cNvSpPr>
          <p:nvPr>
            <p:ph type="dt" sz="half" idx="10"/>
          </p:nvPr>
        </p:nvSpPr>
        <p:spPr/>
        <p:txBody>
          <a:bodyPr/>
          <a:lstStyle/>
          <a:p>
            <a:fld id="{0846340C-AC66-4C9A-893B-73214E020B41}" type="datetime1">
              <a:rPr lang="en-US" smtClean="0"/>
              <a:t>9/30/2018</a:t>
            </a:fld>
            <a:endParaRPr lang="en-US" dirty="0"/>
          </a:p>
        </p:txBody>
      </p:sp>
      <p:sp>
        <p:nvSpPr>
          <p:cNvPr id="5" name="Footer Placeholder 4">
            <a:extLst>
              <a:ext uri="{FF2B5EF4-FFF2-40B4-BE49-F238E27FC236}">
                <a16:creationId xmlns:a16="http://schemas.microsoft.com/office/drawing/2014/main" id="{3DFD94E0-2B70-4F5B-A0FA-D320C5F75384}"/>
              </a:ext>
            </a:extLst>
          </p:cNvPr>
          <p:cNvSpPr>
            <a:spLocks noGrp="1"/>
          </p:cNvSpPr>
          <p:nvPr>
            <p:ph type="ftr" sz="quarter" idx="11"/>
          </p:nvPr>
        </p:nvSpPr>
        <p:spPr/>
        <p:txBody>
          <a:bodyPr/>
          <a:lstStyle/>
          <a:p>
            <a:r>
              <a:rPr lang="en-US" dirty="0"/>
              <a:t>New Mexico Elks Association</a:t>
            </a:r>
          </a:p>
        </p:txBody>
      </p:sp>
      <p:sp>
        <p:nvSpPr>
          <p:cNvPr id="6" name="Slide Number Placeholder 5">
            <a:extLst>
              <a:ext uri="{FF2B5EF4-FFF2-40B4-BE49-F238E27FC236}">
                <a16:creationId xmlns:a16="http://schemas.microsoft.com/office/drawing/2014/main" id="{BB21D546-95C5-43F0-9C84-75CB83AEAF6E}"/>
              </a:ext>
            </a:extLst>
          </p:cNvPr>
          <p:cNvSpPr>
            <a:spLocks noGrp="1"/>
          </p:cNvSpPr>
          <p:nvPr>
            <p:ph type="sldNum" sz="quarter" idx="12"/>
          </p:nvPr>
        </p:nvSpPr>
        <p:spPr/>
        <p:txBody>
          <a:bodyPr/>
          <a:lstStyle/>
          <a:p>
            <a:fld id="{F0090D74-6D5D-4D9B-BDCA-314F9F1A5CD2}" type="slidenum">
              <a:rPr lang="en-US" smtClean="0"/>
              <a:t>72</a:t>
            </a:fld>
            <a:endParaRPr lang="en-US"/>
          </a:p>
        </p:txBody>
      </p:sp>
      <p:sp>
        <p:nvSpPr>
          <p:cNvPr id="7" name="Left Arrow 9">
            <a:hlinkClick r:id="rId2" action="ppaction://hlinksldjump"/>
            <a:extLst>
              <a:ext uri="{FF2B5EF4-FFF2-40B4-BE49-F238E27FC236}">
                <a16:creationId xmlns:a16="http://schemas.microsoft.com/office/drawing/2014/main" id="{E7F0BF1E-D12C-4738-B0AE-0BA7DB0AB0E1}"/>
              </a:ext>
            </a:extLst>
          </p:cNvPr>
          <p:cNvSpPr/>
          <p:nvPr/>
        </p:nvSpPr>
        <p:spPr>
          <a:xfrm>
            <a:off x="5157751" y="5503269"/>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1784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Section 12.020</a:t>
            </a:r>
            <a:endParaRPr lang="en-US" dirty="0"/>
          </a:p>
        </p:txBody>
      </p:sp>
      <p:sp>
        <p:nvSpPr>
          <p:cNvPr id="2" name="Content Placeholder 1"/>
          <p:cNvSpPr>
            <a:spLocks noGrp="1"/>
          </p:cNvSpPr>
          <p:nvPr>
            <p:ph idx="1"/>
          </p:nvPr>
        </p:nvSpPr>
        <p:spPr/>
        <p:txBody>
          <a:bodyPr>
            <a:normAutofit lnSpcReduction="10000"/>
          </a:bodyPr>
          <a:lstStyle/>
          <a:p>
            <a:pPr marL="0" indent="0">
              <a:buNone/>
            </a:pPr>
            <a:r>
              <a:rPr lang="en-US" dirty="0"/>
              <a:t>The Exalted Ruler is the Executive Officer of the Lodge and shall:</a:t>
            </a:r>
          </a:p>
          <a:p>
            <a:r>
              <a:rPr lang="en-US" dirty="0"/>
              <a:t>Preside at all meetings, except as provided in Section 15.010.</a:t>
            </a:r>
          </a:p>
          <a:p>
            <a:r>
              <a:rPr lang="en-US" dirty="0"/>
              <a:t>Appoint all Committees provided for in Section 13.020, designating the Chairman thereof.</a:t>
            </a:r>
          </a:p>
          <a:p>
            <a:r>
              <a:rPr lang="en-US" dirty="0"/>
              <a:t>Appoint an acting elective Officer to serve in the stead of an incapacitated or disabled holder of the Office, subject to confirmation by the Lodge at its next regular meeting.</a:t>
            </a:r>
          </a:p>
          <a:p>
            <a:r>
              <a:rPr lang="en-US" dirty="0"/>
              <a:t>Appoint an acting Officer to serve in place of an Officer called to active Armed Forces duty as defined in Section 12.140. Such acting Officer would be deemed a Lodge Officer for all purposes during such appointment.</a:t>
            </a:r>
          </a:p>
          <a:p>
            <a:endParaRPr lang="en-US" dirty="0"/>
          </a:p>
        </p:txBody>
      </p:sp>
      <p:sp>
        <p:nvSpPr>
          <p:cNvPr id="3" name="Date Placeholder 2"/>
          <p:cNvSpPr>
            <a:spLocks noGrp="1"/>
          </p:cNvSpPr>
          <p:nvPr>
            <p:ph type="dt" sz="half" idx="10"/>
          </p:nvPr>
        </p:nvSpPr>
        <p:spPr/>
        <p:txBody>
          <a:bodyPr/>
          <a:lstStyle/>
          <a:p>
            <a:fld id="{BC4EC0A1-0EE8-4308-8F64-2A381AAAE844}"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73</a:t>
            </a:fld>
            <a:endParaRPr lang="en-US">
              <a:solidFill>
                <a:prstClr val="white">
                  <a:shade val="50000"/>
                </a:prstClr>
              </a:solidFill>
              <a:latin typeface="Book Antiqua"/>
            </a:endParaRPr>
          </a:p>
        </p:txBody>
      </p:sp>
    </p:spTree>
    <p:extLst>
      <p:ext uri="{BB962C8B-B14F-4D97-AF65-F5344CB8AC3E}">
        <p14:creationId xmlns:p14="http://schemas.microsoft.com/office/powerpoint/2010/main" val="735446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12.020</a:t>
            </a:r>
          </a:p>
        </p:txBody>
      </p:sp>
      <p:sp>
        <p:nvSpPr>
          <p:cNvPr id="2" name="Content Placeholder 1"/>
          <p:cNvSpPr>
            <a:spLocks noGrp="1"/>
          </p:cNvSpPr>
          <p:nvPr>
            <p:ph idx="1"/>
          </p:nvPr>
        </p:nvSpPr>
        <p:spPr>
          <a:xfrm>
            <a:off x="2057400" y="1752600"/>
            <a:ext cx="8229600" cy="4572000"/>
          </a:xfrm>
        </p:spPr>
        <p:txBody>
          <a:bodyPr/>
          <a:lstStyle/>
          <a:p>
            <a:r>
              <a:rPr lang="en-US" dirty="0"/>
              <a:t>Attend all District Deputy Clinics unless excused for good cause.</a:t>
            </a:r>
          </a:p>
          <a:p>
            <a:r>
              <a:rPr lang="en-US" dirty="0"/>
              <a:t>Enforce the Laws of the Order.</a:t>
            </a:r>
          </a:p>
          <a:p>
            <a:r>
              <a:rPr lang="en-US" dirty="0"/>
              <a:t>Perform other duties required by the Laws of the Order or the By-Laws of the Lodge.</a:t>
            </a:r>
          </a:p>
          <a:p>
            <a:pPr marL="137160" indent="0">
              <a:buNone/>
            </a:pPr>
            <a:endParaRPr lang="en-US" dirty="0"/>
          </a:p>
          <a:p>
            <a:endParaRPr lang="en-US" dirty="0"/>
          </a:p>
        </p:txBody>
      </p:sp>
      <p:sp>
        <p:nvSpPr>
          <p:cNvPr id="3" name="Date Placeholder 2"/>
          <p:cNvSpPr>
            <a:spLocks noGrp="1"/>
          </p:cNvSpPr>
          <p:nvPr>
            <p:ph type="dt" sz="half" idx="10"/>
          </p:nvPr>
        </p:nvSpPr>
        <p:spPr/>
        <p:txBody>
          <a:bodyPr/>
          <a:lstStyle/>
          <a:p>
            <a:fld id="{281AFA6B-810E-46C5-871F-7E945168E63D}"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74</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5410200" y="5715000"/>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36555353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15.010</a:t>
            </a:r>
          </a:p>
        </p:txBody>
      </p:sp>
      <p:sp>
        <p:nvSpPr>
          <p:cNvPr id="2" name="Content Placeholder 1"/>
          <p:cNvSpPr>
            <a:spLocks noGrp="1"/>
          </p:cNvSpPr>
          <p:nvPr>
            <p:ph idx="1"/>
          </p:nvPr>
        </p:nvSpPr>
        <p:spPr>
          <a:xfrm>
            <a:off x="1981200" y="1676400"/>
            <a:ext cx="8229600" cy="4572000"/>
          </a:xfrm>
        </p:spPr>
        <p:txBody>
          <a:bodyPr>
            <a:normAutofit fontScale="85000" lnSpcReduction="20000"/>
          </a:bodyPr>
          <a:lstStyle/>
          <a:p>
            <a:pPr marL="0" indent="0">
              <a:lnSpc>
                <a:spcPct val="110000"/>
              </a:lnSpc>
              <a:spcBef>
                <a:spcPts val="0"/>
              </a:spcBef>
              <a:spcAft>
                <a:spcPts val="600"/>
              </a:spcAft>
              <a:buNone/>
            </a:pPr>
            <a:r>
              <a:rPr lang="en-US" dirty="0"/>
              <a:t>The Officers shall rank in the order named in the Constitution. In the absence of the Exalted Ruler or his designee, the Officer next in rank shall organize the Lodge, and designate the Member(s) who shall serve during the meeting, or until the absent Officer(s) appears.</a:t>
            </a:r>
          </a:p>
          <a:p>
            <a:pPr marL="0" indent="0">
              <a:lnSpc>
                <a:spcPct val="110000"/>
              </a:lnSpc>
              <a:spcBef>
                <a:spcPts val="0"/>
              </a:spcBef>
              <a:spcAft>
                <a:spcPts val="600"/>
              </a:spcAft>
              <a:buNone/>
            </a:pPr>
            <a:endParaRPr lang="en-US" dirty="0"/>
          </a:p>
          <a:p>
            <a:pPr marL="0" indent="0">
              <a:lnSpc>
                <a:spcPct val="110000"/>
              </a:lnSpc>
              <a:spcBef>
                <a:spcPts val="0"/>
              </a:spcBef>
              <a:spcAft>
                <a:spcPts val="600"/>
              </a:spcAft>
              <a:buNone/>
            </a:pPr>
            <a:r>
              <a:rPr lang="en-US" dirty="0"/>
              <a:t>Neither the Grand Exalted Ruler nor the District Deputy shall preside at a meeting of the Lodge except during ceremonies of installation or institution, or while exemplifying standard work. On request of the Exalted Ruler, a Past Exalted Ruler may preside over the Lodge meeting. On request of the Exalted Ruler, a visiting Exalted Ruler or Past Exalted Ruler may preside; other visiting Officers may assist, during the ceremony of initiation.</a:t>
            </a:r>
          </a:p>
          <a:p>
            <a:endParaRPr lang="en-US" dirty="0"/>
          </a:p>
        </p:txBody>
      </p:sp>
      <p:sp>
        <p:nvSpPr>
          <p:cNvPr id="3" name="Date Placeholder 2"/>
          <p:cNvSpPr>
            <a:spLocks noGrp="1"/>
          </p:cNvSpPr>
          <p:nvPr>
            <p:ph type="dt" sz="half" idx="10"/>
          </p:nvPr>
        </p:nvSpPr>
        <p:spPr/>
        <p:txBody>
          <a:bodyPr/>
          <a:lstStyle/>
          <a:p>
            <a:fld id="{4AABCB54-3001-4E28-AEAF-06D6133EE4C5}"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75</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5427650" y="5837238"/>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32596598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12.120</a:t>
            </a:r>
          </a:p>
        </p:txBody>
      </p:sp>
      <p:sp>
        <p:nvSpPr>
          <p:cNvPr id="2" name="Content Placeholder 1"/>
          <p:cNvSpPr>
            <a:spLocks noGrp="1"/>
          </p:cNvSpPr>
          <p:nvPr>
            <p:ph idx="1"/>
          </p:nvPr>
        </p:nvSpPr>
        <p:spPr/>
        <p:txBody>
          <a:bodyPr>
            <a:normAutofit fontScale="62500" lnSpcReduction="20000"/>
          </a:bodyPr>
          <a:lstStyle/>
          <a:p>
            <a:pPr marL="0" indent="0">
              <a:buNone/>
            </a:pPr>
            <a:r>
              <a:rPr lang="en-US" sz="2800" dirty="0"/>
              <a:t>The representative to the Grand Lodge shall attend the Annual Session thereof and submit a report to the Lodge not later than the first regular meeting in October. The Lodge shall pay its representative not less than the amount provided for transportation and per diem while necessarily engaged in travel and for each day actually spent in attendance at the Session, as provided in Section 4.240.</a:t>
            </a:r>
          </a:p>
          <a:p>
            <a:pPr marL="0" indent="0">
              <a:buNone/>
            </a:pPr>
            <a:endParaRPr lang="en-US" sz="2800" dirty="0"/>
          </a:p>
          <a:p>
            <a:r>
              <a:rPr lang="en-US" b="1" dirty="0"/>
              <a:t>OPINIONS •</a:t>
            </a:r>
            <a:endParaRPr lang="en-US" sz="2800" dirty="0"/>
          </a:p>
          <a:p>
            <a:r>
              <a:rPr lang="en-US" sz="2800" dirty="0"/>
              <a:t>The Lodge is obliged to send the Exalted Ruler to the Grand Lodge Session and to pay the minimum amount provided for in Section 4.240 to defray his expenses. It is a Lodge obligation and not the obligation of the Exalted Ruler if funds are borrowed to provide funds for such expenses. A larger amount than that required by this Section may be appropriated by the Lodge. A vote of the Lodge not to send a representative to the Grand Lodge Session is without effect. A Past Exalted Ruler holding an Office in the Lodge may be an alternate representative of the Lodge even though he resides outside the jurisdiction of the Lodge.</a:t>
            </a:r>
          </a:p>
          <a:p>
            <a:endParaRPr lang="en-US" sz="800" dirty="0"/>
          </a:p>
          <a:p>
            <a:r>
              <a:rPr lang="en-US" sz="2800" dirty="0"/>
              <a:t>The official Lodge representative must attend the Grand Lodge Session, make a report thereon to the Lodge not later than the first meeting in October. Failure to attend the daily sessions denies the representative of his right to receive expenses.</a:t>
            </a:r>
          </a:p>
          <a:p>
            <a:endParaRPr lang="en-US" sz="2800" dirty="0"/>
          </a:p>
          <a:p>
            <a:endParaRPr lang="en-US" dirty="0"/>
          </a:p>
        </p:txBody>
      </p:sp>
      <p:sp>
        <p:nvSpPr>
          <p:cNvPr id="3" name="Date Placeholder 2"/>
          <p:cNvSpPr>
            <a:spLocks noGrp="1"/>
          </p:cNvSpPr>
          <p:nvPr>
            <p:ph type="dt" sz="half" idx="10"/>
          </p:nvPr>
        </p:nvSpPr>
        <p:spPr/>
        <p:txBody>
          <a:bodyPr/>
          <a:lstStyle/>
          <a:p>
            <a:fld id="{2C072287-615F-4119-824B-537F19F80853}"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76</a:t>
            </a:fld>
            <a:endParaRPr lang="en-US">
              <a:solidFill>
                <a:prstClr val="white">
                  <a:shade val="50000"/>
                </a:prstClr>
              </a:solidFill>
              <a:latin typeface="Book Antiqua"/>
            </a:endParaRPr>
          </a:p>
        </p:txBody>
      </p:sp>
    </p:spTree>
    <p:extLst>
      <p:ext uri="{BB962C8B-B14F-4D97-AF65-F5344CB8AC3E}">
        <p14:creationId xmlns:p14="http://schemas.microsoft.com/office/powerpoint/2010/main" val="33751083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12.120</a:t>
            </a:r>
          </a:p>
        </p:txBody>
      </p:sp>
      <p:sp>
        <p:nvSpPr>
          <p:cNvPr id="2" name="Content Placeholder 1"/>
          <p:cNvSpPr>
            <a:spLocks noGrp="1"/>
          </p:cNvSpPr>
          <p:nvPr>
            <p:ph idx="1"/>
          </p:nvPr>
        </p:nvSpPr>
        <p:spPr/>
        <p:txBody>
          <a:bodyPr>
            <a:normAutofit/>
          </a:bodyPr>
          <a:lstStyle/>
          <a:p>
            <a:r>
              <a:rPr lang="en-US" sz="2800" b="1" dirty="0"/>
              <a:t>DECISIONS •</a:t>
            </a:r>
            <a:endParaRPr lang="en-US" sz="2800" dirty="0"/>
          </a:p>
          <a:p>
            <a:r>
              <a:rPr lang="en-US" sz="2800" dirty="0"/>
              <a:t>The Lodge has no power to instruct the Representative or Alternate not to attend Grand Lodge Sessions. </a:t>
            </a:r>
            <a:r>
              <a:rPr lang="en-US" sz="2800" i="1" dirty="0"/>
              <a:t>(Grand Forum, Case No. 254, 1924)</a:t>
            </a:r>
            <a:endParaRPr lang="en-US" sz="2800" dirty="0"/>
          </a:p>
          <a:p>
            <a:r>
              <a:rPr lang="en-US" sz="2800" dirty="0"/>
              <a:t>Each Local Lodge at its annual election must elect an Alternate Representative. </a:t>
            </a:r>
            <a:r>
              <a:rPr lang="en-US" sz="2800" i="1" dirty="0"/>
              <a:t>(Grand Forum, Case No. 254, 1924)</a:t>
            </a:r>
            <a:endParaRPr lang="en-US" sz="2800" dirty="0"/>
          </a:p>
          <a:p>
            <a:endParaRPr lang="en-US" dirty="0"/>
          </a:p>
        </p:txBody>
      </p:sp>
      <p:sp>
        <p:nvSpPr>
          <p:cNvPr id="3" name="Date Placeholder 2"/>
          <p:cNvSpPr>
            <a:spLocks noGrp="1"/>
          </p:cNvSpPr>
          <p:nvPr>
            <p:ph type="dt" sz="half" idx="10"/>
          </p:nvPr>
        </p:nvSpPr>
        <p:spPr/>
        <p:txBody>
          <a:bodyPr/>
          <a:lstStyle/>
          <a:p>
            <a:fld id="{2C072287-615F-4119-824B-537F19F80853}"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77</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5121105" y="4992554"/>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39283849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4.240</a:t>
            </a:r>
          </a:p>
        </p:txBody>
      </p:sp>
      <p:sp>
        <p:nvSpPr>
          <p:cNvPr id="2" name="Content Placeholder 1"/>
          <p:cNvSpPr>
            <a:spLocks noGrp="1"/>
          </p:cNvSpPr>
          <p:nvPr>
            <p:ph idx="1"/>
          </p:nvPr>
        </p:nvSpPr>
        <p:spPr/>
        <p:txBody>
          <a:bodyPr>
            <a:normAutofit lnSpcReduction="10000"/>
          </a:bodyPr>
          <a:lstStyle/>
          <a:p>
            <a:r>
              <a:rPr lang="en-US" dirty="0"/>
              <a:t>The Board shall annually make the following determination for travel allowances which shall become effective on August 1 of each year following the Grand Lodge Session and provide for same in the budget:</a:t>
            </a:r>
          </a:p>
          <a:p>
            <a:pPr lvl="1"/>
            <a:r>
              <a:rPr lang="en-US" dirty="0"/>
              <a:t>The mileage allowance.</a:t>
            </a:r>
          </a:p>
          <a:p>
            <a:pPr lvl="1"/>
            <a:r>
              <a:rPr lang="en-US" dirty="0"/>
              <a:t>The per diem while traveling.</a:t>
            </a:r>
          </a:p>
          <a:p>
            <a:pPr lvl="1"/>
            <a:r>
              <a:rPr lang="en-US" dirty="0"/>
              <a:t>The per diem while in attendance at an authorized activity, and</a:t>
            </a:r>
          </a:p>
          <a:p>
            <a:pPr lvl="1"/>
            <a:r>
              <a:rPr lang="en-US" dirty="0"/>
              <a:t>When travel is by air, one round trip for the Member and one round trip for a spouse of the Member (by the most direct route) by the lowest logical economy class fare, if available.</a:t>
            </a:r>
          </a:p>
          <a:p>
            <a:r>
              <a:rPr lang="en-US" dirty="0"/>
              <a:t>In no event shall the travel allowance exceed coach air fare plus applicable per </a:t>
            </a:r>
            <a:r>
              <a:rPr lang="en-US" dirty="0" err="1"/>
              <a:t>diem.</a:t>
            </a:r>
            <a:r>
              <a:rPr lang="en-US" dirty="0" err="1">
                <a:hlinkClick r:id="rId2" action="ppaction://hlinksldjump"/>
              </a:rPr>
              <a:t>Exalted</a:t>
            </a:r>
            <a:r>
              <a:rPr lang="en-US" dirty="0">
                <a:hlinkClick r:id="rId2" action="ppaction://hlinksldjump"/>
              </a:rPr>
              <a:t> Ruler</a:t>
            </a:r>
            <a:endParaRPr lang="en-US" dirty="0"/>
          </a:p>
          <a:p>
            <a:endParaRPr lang="en-US" dirty="0"/>
          </a:p>
        </p:txBody>
      </p:sp>
      <p:sp>
        <p:nvSpPr>
          <p:cNvPr id="3" name="Date Placeholder 2"/>
          <p:cNvSpPr>
            <a:spLocks noGrp="1"/>
          </p:cNvSpPr>
          <p:nvPr>
            <p:ph type="dt" sz="half" idx="10"/>
          </p:nvPr>
        </p:nvSpPr>
        <p:spPr/>
        <p:txBody>
          <a:bodyPr/>
          <a:lstStyle/>
          <a:p>
            <a:fld id="{A6155A9E-3D6C-4F5F-8CB4-E3E87F9F5F0A}"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78</a:t>
            </a:fld>
            <a:endParaRPr lang="en-US">
              <a:solidFill>
                <a:prstClr val="white">
                  <a:shade val="50000"/>
                </a:prstClr>
              </a:solidFill>
              <a:latin typeface="Book Antiqua"/>
            </a:endParaRPr>
          </a:p>
        </p:txBody>
      </p:sp>
      <p:sp>
        <p:nvSpPr>
          <p:cNvPr id="7" name="Left Arrow 6">
            <a:hlinkClick r:id="rId3" action="ppaction://hlinksldjump"/>
          </p:cNvPr>
          <p:cNvSpPr/>
          <p:nvPr/>
        </p:nvSpPr>
        <p:spPr>
          <a:xfrm>
            <a:off x="7315200" y="5943600"/>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21572431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12.120, Decision 02</a:t>
            </a:r>
          </a:p>
        </p:txBody>
      </p:sp>
      <p:sp>
        <p:nvSpPr>
          <p:cNvPr id="2" name="Content Placeholder 1"/>
          <p:cNvSpPr>
            <a:spLocks noGrp="1"/>
          </p:cNvSpPr>
          <p:nvPr>
            <p:ph idx="1"/>
          </p:nvPr>
        </p:nvSpPr>
        <p:spPr/>
        <p:txBody>
          <a:bodyPr>
            <a:normAutofit/>
          </a:bodyPr>
          <a:lstStyle/>
          <a:p>
            <a:pPr marL="137160" indent="0">
              <a:buNone/>
            </a:pPr>
            <a:r>
              <a:rPr lang="en-US" dirty="0"/>
              <a:t>02 Each Local Lodge at its annual election must elect an Alternate Representative.</a:t>
            </a:r>
          </a:p>
          <a:p>
            <a:pPr marL="137160" indent="0">
              <a:buNone/>
            </a:pPr>
            <a:r>
              <a:rPr lang="en-US" dirty="0"/>
              <a:t>(Grand Forum, Case No. 254, 1924)</a:t>
            </a:r>
          </a:p>
        </p:txBody>
      </p:sp>
      <p:sp>
        <p:nvSpPr>
          <p:cNvPr id="3" name="Date Placeholder 2"/>
          <p:cNvSpPr>
            <a:spLocks noGrp="1"/>
          </p:cNvSpPr>
          <p:nvPr>
            <p:ph type="dt" sz="half" idx="10"/>
          </p:nvPr>
        </p:nvSpPr>
        <p:spPr/>
        <p:txBody>
          <a:bodyPr/>
          <a:lstStyle/>
          <a:p>
            <a:fld id="{A6155A9E-3D6C-4F5F-8CB4-E3E87F9F5F0A}"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79</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5334000" y="5029200"/>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983334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3010F-C32D-458C-8F8D-EEB25D1D97CD}"/>
              </a:ext>
            </a:extLst>
          </p:cNvPr>
          <p:cNvSpPr>
            <a:spLocks noGrp="1"/>
          </p:cNvSpPr>
          <p:nvPr>
            <p:ph type="title"/>
          </p:nvPr>
        </p:nvSpPr>
        <p:spPr/>
        <p:txBody>
          <a:bodyPr/>
          <a:lstStyle/>
          <a:p>
            <a:r>
              <a:rPr lang="en-US" dirty="0"/>
              <a:t>Little Known Installation Fact</a:t>
            </a:r>
          </a:p>
        </p:txBody>
      </p:sp>
      <p:sp>
        <p:nvSpPr>
          <p:cNvPr id="3" name="Content Placeholder 2">
            <a:extLst>
              <a:ext uri="{FF2B5EF4-FFF2-40B4-BE49-F238E27FC236}">
                <a16:creationId xmlns:a16="http://schemas.microsoft.com/office/drawing/2014/main" id="{CD631B16-3047-43BD-8921-723CFE33EC06}"/>
              </a:ext>
            </a:extLst>
          </p:cNvPr>
          <p:cNvSpPr>
            <a:spLocks noGrp="1"/>
          </p:cNvSpPr>
          <p:nvPr>
            <p:ph idx="1"/>
          </p:nvPr>
        </p:nvSpPr>
        <p:spPr/>
        <p:txBody>
          <a:bodyPr/>
          <a:lstStyle/>
          <a:p>
            <a:pPr marL="137160" indent="0">
              <a:buNone/>
            </a:pPr>
            <a:r>
              <a:rPr lang="en-US" dirty="0"/>
              <a:t>Your Lodge Officers must be installed by the Grand Exalted Ruler, or a District Deputy Grand Exalted Ruler </a:t>
            </a:r>
            <a:r>
              <a:rPr lang="en-US" i="1" dirty="0"/>
              <a:t>unless</a:t>
            </a:r>
            <a:r>
              <a:rPr lang="en-US" dirty="0"/>
              <a:t> you have permission to do otherwise (</a:t>
            </a:r>
            <a:r>
              <a:rPr lang="en-US" dirty="0">
                <a:hlinkClick r:id="rId2" action="ppaction://hlinksldjump"/>
              </a:rPr>
              <a:t>GLS 12.010</a:t>
            </a:r>
            <a:r>
              <a:rPr lang="en-US" dirty="0"/>
              <a:t>)!</a:t>
            </a:r>
          </a:p>
          <a:p>
            <a:pPr marL="137160" indent="0">
              <a:buNone/>
            </a:pPr>
            <a:endParaRPr lang="en-US" dirty="0"/>
          </a:p>
          <a:p>
            <a:pPr marL="137160" indent="0">
              <a:buNone/>
            </a:pPr>
            <a:r>
              <a:rPr lang="en-US" dirty="0"/>
              <a:t>Real Life: You must send a letter to your District Deputy Grand Exalted Ruler asking them to install your Officers. Your District Deputy will respond one of two ways:</a:t>
            </a:r>
          </a:p>
          <a:p>
            <a:r>
              <a:rPr lang="en-US" dirty="0"/>
              <a:t>They will agree to attend and install your Officers</a:t>
            </a:r>
          </a:p>
          <a:p>
            <a:r>
              <a:rPr lang="en-US" dirty="0"/>
              <a:t>They will gracefully decline and give your Lodge PERs permission to install your Officers</a:t>
            </a:r>
          </a:p>
        </p:txBody>
      </p:sp>
      <p:sp>
        <p:nvSpPr>
          <p:cNvPr id="4" name="Date Placeholder 3">
            <a:extLst>
              <a:ext uri="{FF2B5EF4-FFF2-40B4-BE49-F238E27FC236}">
                <a16:creationId xmlns:a16="http://schemas.microsoft.com/office/drawing/2014/main" id="{CE7BDEFD-9F05-4DF3-B0FA-D310BFF156DE}"/>
              </a:ext>
            </a:extLst>
          </p:cNvPr>
          <p:cNvSpPr>
            <a:spLocks noGrp="1"/>
          </p:cNvSpPr>
          <p:nvPr>
            <p:ph type="dt" sz="half" idx="10"/>
          </p:nvPr>
        </p:nvSpPr>
        <p:spPr/>
        <p:txBody>
          <a:bodyPr/>
          <a:lstStyle/>
          <a:p>
            <a:fld id="{0846340C-AC66-4C9A-893B-73214E020B41}" type="datetime1">
              <a:rPr lang="en-US" smtClean="0"/>
              <a:t>9/30/2018</a:t>
            </a:fld>
            <a:endParaRPr lang="en-US" dirty="0"/>
          </a:p>
        </p:txBody>
      </p:sp>
      <p:sp>
        <p:nvSpPr>
          <p:cNvPr id="5" name="Footer Placeholder 4">
            <a:extLst>
              <a:ext uri="{FF2B5EF4-FFF2-40B4-BE49-F238E27FC236}">
                <a16:creationId xmlns:a16="http://schemas.microsoft.com/office/drawing/2014/main" id="{995CCDE5-CD3F-497C-B46A-5863558B7F25}"/>
              </a:ext>
            </a:extLst>
          </p:cNvPr>
          <p:cNvSpPr>
            <a:spLocks noGrp="1"/>
          </p:cNvSpPr>
          <p:nvPr>
            <p:ph type="ftr" sz="quarter" idx="11"/>
          </p:nvPr>
        </p:nvSpPr>
        <p:spPr/>
        <p:txBody>
          <a:bodyPr/>
          <a:lstStyle/>
          <a:p>
            <a:r>
              <a:rPr lang="en-US"/>
              <a:t>New Mexico Elks Association</a:t>
            </a:r>
            <a:endParaRPr lang="en-US" dirty="0"/>
          </a:p>
        </p:txBody>
      </p:sp>
      <p:sp>
        <p:nvSpPr>
          <p:cNvPr id="6" name="Slide Number Placeholder 5">
            <a:extLst>
              <a:ext uri="{FF2B5EF4-FFF2-40B4-BE49-F238E27FC236}">
                <a16:creationId xmlns:a16="http://schemas.microsoft.com/office/drawing/2014/main" id="{E28B6003-2512-4BFC-85C2-3C6FCD30D6B1}"/>
              </a:ext>
            </a:extLst>
          </p:cNvPr>
          <p:cNvSpPr>
            <a:spLocks noGrp="1"/>
          </p:cNvSpPr>
          <p:nvPr>
            <p:ph type="sldNum" sz="quarter" idx="12"/>
          </p:nvPr>
        </p:nvSpPr>
        <p:spPr/>
        <p:txBody>
          <a:bodyPr/>
          <a:lstStyle/>
          <a:p>
            <a:fld id="{F0090D74-6D5D-4D9B-BDCA-314F9F1A5CD2}" type="slidenum">
              <a:rPr lang="en-US" smtClean="0"/>
              <a:t>8</a:t>
            </a:fld>
            <a:endParaRPr lang="en-US"/>
          </a:p>
        </p:txBody>
      </p:sp>
    </p:spTree>
    <p:extLst>
      <p:ext uri="{BB962C8B-B14F-4D97-AF65-F5344CB8AC3E}">
        <p14:creationId xmlns:p14="http://schemas.microsoft.com/office/powerpoint/2010/main" val="17107952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12.140</a:t>
            </a:r>
          </a:p>
        </p:txBody>
      </p:sp>
      <p:sp>
        <p:nvSpPr>
          <p:cNvPr id="2" name="Content Placeholder 1"/>
          <p:cNvSpPr>
            <a:spLocks noGrp="1"/>
          </p:cNvSpPr>
          <p:nvPr>
            <p:ph idx="1"/>
          </p:nvPr>
        </p:nvSpPr>
        <p:spPr/>
        <p:txBody>
          <a:bodyPr>
            <a:normAutofit fontScale="70000" lnSpcReduction="20000"/>
          </a:bodyPr>
          <a:lstStyle/>
          <a:p>
            <a:pPr marL="0" indent="0">
              <a:buNone/>
            </a:pPr>
            <a:r>
              <a:rPr lang="en-US" dirty="0"/>
              <a:t>A Lodge may vacate the position of any Officer including a Trustee:</a:t>
            </a:r>
          </a:p>
          <a:p>
            <a:r>
              <a:rPr lang="en-US" dirty="0"/>
              <a:t>Who is absent from meetings of the Lodge, or duty, during two consecutive months without good cause, or</a:t>
            </a:r>
          </a:p>
          <a:p>
            <a:r>
              <a:rPr lang="en-US" dirty="0"/>
              <a:t>Who was replaced by an acting Officer under the provisions of Section 12.020, and determined by the Lodge to be unable to complete his/her term of Office;</a:t>
            </a:r>
          </a:p>
          <a:p>
            <a:r>
              <a:rPr lang="en-US" dirty="0"/>
              <a:t>Provided, that absence in the Armed Forces of the United States during a period of war in which the United States is engaged or during a period in which service is made compulsory by Act of the United States Congress, or during a period of national emergency proclaimed by the President of the United States, shall not be cause for vacating the position of any Officer. The Lodge shall give at least five (5) days written notice to the accused Officer who shall appear at the next regular Lodge meeting and give good cause, if any, why he should not be replaced. If the accused Officer cannot be present at the designated meeting, he or someone on his behalf may request adjournment to the next regular Lodge meeting. If at that regular Lodge meeting the accused Officer is absent or if the accused Officer is present and cannot show good cause for his absence or why he should not be replaced, the Lodge shall vacate the Office.</a:t>
            </a:r>
          </a:p>
          <a:p>
            <a:r>
              <a:rPr lang="en-US" dirty="0"/>
              <a:t>If the Office is vacated, such vacancy shall be filled as provided in Section 12.150 of the Grand Lodge Statutes.</a:t>
            </a:r>
          </a:p>
          <a:p>
            <a:endParaRPr lang="en-US" dirty="0"/>
          </a:p>
        </p:txBody>
      </p:sp>
      <p:sp>
        <p:nvSpPr>
          <p:cNvPr id="3" name="Date Placeholder 2"/>
          <p:cNvSpPr>
            <a:spLocks noGrp="1"/>
          </p:cNvSpPr>
          <p:nvPr>
            <p:ph type="dt" sz="half" idx="10"/>
          </p:nvPr>
        </p:nvSpPr>
        <p:spPr/>
        <p:txBody>
          <a:bodyPr/>
          <a:lstStyle/>
          <a:p>
            <a:fld id="{D16D3D85-4093-405D-8512-73F19E865346}"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80</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5334000" y="5715000"/>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27882825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12.040</a:t>
            </a:r>
          </a:p>
        </p:txBody>
      </p:sp>
      <p:sp>
        <p:nvSpPr>
          <p:cNvPr id="2" name="Content Placeholder 1"/>
          <p:cNvSpPr>
            <a:spLocks noGrp="1"/>
          </p:cNvSpPr>
          <p:nvPr>
            <p:ph idx="1"/>
          </p:nvPr>
        </p:nvSpPr>
        <p:spPr/>
        <p:txBody>
          <a:bodyPr>
            <a:normAutofit/>
          </a:bodyPr>
          <a:lstStyle/>
          <a:p>
            <a:endParaRPr lang="en-US" dirty="0"/>
          </a:p>
          <a:p>
            <a:pPr marL="0" indent="0">
              <a:buNone/>
            </a:pPr>
            <a:r>
              <a:rPr lang="en-US" dirty="0"/>
              <a:t>The Esteemed Leading Knight, the Esteemed Loyal Knight and the Esteemed Lecturing Knight shall assist the Exalted Ruler in the performance of his duties and officiate for him in his absence, in the order of their rank. They shall be invested at such times with all his powers and prerogatives. They shall perform the other duties as may be required of them by the Laws of the Order and the By-Laws of their Lodge. The Leading Knight shall attend all District Deputy Clinics unless excused for good cause by the District Deputy.</a:t>
            </a:r>
          </a:p>
          <a:p>
            <a:endParaRPr lang="en-US" b="1" dirty="0"/>
          </a:p>
          <a:p>
            <a:endParaRPr lang="en-US" dirty="0"/>
          </a:p>
          <a:p>
            <a:endParaRPr lang="en-US" dirty="0"/>
          </a:p>
        </p:txBody>
      </p:sp>
      <p:sp>
        <p:nvSpPr>
          <p:cNvPr id="3" name="Date Placeholder 2"/>
          <p:cNvSpPr>
            <a:spLocks noGrp="1"/>
          </p:cNvSpPr>
          <p:nvPr>
            <p:ph type="dt" sz="half" idx="10"/>
          </p:nvPr>
        </p:nvSpPr>
        <p:spPr/>
        <p:txBody>
          <a:bodyPr/>
          <a:lstStyle/>
          <a:p>
            <a:fld id="{A107579C-C8D6-428F-AD06-C6155561254C}"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81</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5222899" y="5519556"/>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29073663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12.040</a:t>
            </a:r>
          </a:p>
        </p:txBody>
      </p:sp>
      <p:sp>
        <p:nvSpPr>
          <p:cNvPr id="2" name="Content Placeholder 1"/>
          <p:cNvSpPr>
            <a:spLocks noGrp="1"/>
          </p:cNvSpPr>
          <p:nvPr>
            <p:ph idx="1"/>
          </p:nvPr>
        </p:nvSpPr>
        <p:spPr/>
        <p:txBody>
          <a:bodyPr>
            <a:normAutofit/>
          </a:bodyPr>
          <a:lstStyle/>
          <a:p>
            <a:endParaRPr lang="en-US" dirty="0"/>
          </a:p>
          <a:p>
            <a:pPr marL="0" indent="0">
              <a:buNone/>
            </a:pPr>
            <a:r>
              <a:rPr lang="en-US" dirty="0"/>
              <a:t>The Esteemed Leading Knight, the Esteemed Loyal Knight and the Esteemed Lecturing Knight shall assist the Exalted Ruler in the performance of his duties and officiate for him in his absence, in the order of their rank. They shall be invested at such times with all his powers and prerogatives. They shall perform the other duties as may be required of them by the Laws of the Order and the By-Laws of their Lodge. The Leading Knight shall attend all District Deputy Clinics unless excused for good cause by the District Deputy.</a:t>
            </a:r>
          </a:p>
          <a:p>
            <a:endParaRPr lang="en-US" dirty="0"/>
          </a:p>
        </p:txBody>
      </p:sp>
      <p:sp>
        <p:nvSpPr>
          <p:cNvPr id="3" name="Date Placeholder 2"/>
          <p:cNvSpPr>
            <a:spLocks noGrp="1"/>
          </p:cNvSpPr>
          <p:nvPr>
            <p:ph type="dt" sz="half" idx="10"/>
          </p:nvPr>
        </p:nvSpPr>
        <p:spPr/>
        <p:txBody>
          <a:bodyPr/>
          <a:lstStyle/>
          <a:p>
            <a:fld id="{BD2CEE8A-F2BA-4AF7-9C49-3851D200944C}"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82</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5199050" y="5469701"/>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38079819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8.090</a:t>
            </a:r>
          </a:p>
        </p:txBody>
      </p:sp>
      <p:sp>
        <p:nvSpPr>
          <p:cNvPr id="2" name="Content Placeholder 1"/>
          <p:cNvSpPr>
            <a:spLocks noGrp="1"/>
          </p:cNvSpPr>
          <p:nvPr>
            <p:ph idx="1"/>
          </p:nvPr>
        </p:nvSpPr>
        <p:spPr/>
        <p:txBody>
          <a:bodyPr>
            <a:normAutofit/>
          </a:bodyPr>
          <a:lstStyle/>
          <a:p>
            <a:pPr marL="0" indent="0">
              <a:buNone/>
            </a:pPr>
            <a:r>
              <a:rPr lang="en-US" dirty="0"/>
              <a:t>The Esteemed Loyal Knight shall conduct the prosecution of the case. He may be assisted by others who are Members of the Order. The Esteemed Loyal Knight may be assisted by counsel, who must be a Member of the Order unless otherwise ordered by the Presiding Justice. Should the Esteemed Loyal Knight be disqualified, the Exalted Ruler shall appoint a Member to prosecute the charge. The Accused shall be entitled to be personally present at all proceedings until the case is submitted for decision. </a:t>
            </a:r>
          </a:p>
        </p:txBody>
      </p:sp>
      <p:sp>
        <p:nvSpPr>
          <p:cNvPr id="3" name="Date Placeholder 2"/>
          <p:cNvSpPr>
            <a:spLocks noGrp="1"/>
          </p:cNvSpPr>
          <p:nvPr>
            <p:ph type="dt" sz="half" idx="10"/>
          </p:nvPr>
        </p:nvSpPr>
        <p:spPr/>
        <p:txBody>
          <a:bodyPr/>
          <a:lstStyle/>
          <a:p>
            <a:fld id="{10641762-5094-4777-A759-7FA7F8389016}"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83</a:t>
            </a:fld>
            <a:endParaRPr lang="en-US">
              <a:solidFill>
                <a:prstClr val="white">
                  <a:shade val="50000"/>
                </a:prstClr>
              </a:solidFill>
              <a:latin typeface="Book Antiqua"/>
            </a:endParaRPr>
          </a:p>
        </p:txBody>
      </p:sp>
    </p:spTree>
    <p:extLst>
      <p:ext uri="{BB962C8B-B14F-4D97-AF65-F5344CB8AC3E}">
        <p14:creationId xmlns:p14="http://schemas.microsoft.com/office/powerpoint/2010/main" val="36818532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586B4-5758-44A2-8B88-66B065A693A7}"/>
              </a:ext>
            </a:extLst>
          </p:cNvPr>
          <p:cNvSpPr>
            <a:spLocks noGrp="1"/>
          </p:cNvSpPr>
          <p:nvPr>
            <p:ph type="title"/>
          </p:nvPr>
        </p:nvSpPr>
        <p:spPr/>
        <p:txBody>
          <a:bodyPr/>
          <a:lstStyle/>
          <a:p>
            <a:r>
              <a:rPr lang="en-US" dirty="0"/>
              <a:t>Article III, Section 4</a:t>
            </a:r>
          </a:p>
        </p:txBody>
      </p:sp>
      <p:sp>
        <p:nvSpPr>
          <p:cNvPr id="3" name="Content Placeholder 2">
            <a:extLst>
              <a:ext uri="{FF2B5EF4-FFF2-40B4-BE49-F238E27FC236}">
                <a16:creationId xmlns:a16="http://schemas.microsoft.com/office/drawing/2014/main" id="{6321B5E8-0528-434B-A95D-2133797561DD}"/>
              </a:ext>
            </a:extLst>
          </p:cNvPr>
          <p:cNvSpPr>
            <a:spLocks noGrp="1"/>
          </p:cNvSpPr>
          <p:nvPr>
            <p:ph idx="1"/>
          </p:nvPr>
        </p:nvSpPr>
        <p:spPr/>
        <p:txBody>
          <a:bodyPr>
            <a:normAutofit/>
          </a:bodyPr>
          <a:lstStyle/>
          <a:p>
            <a:pPr marL="137160" indent="0">
              <a:buNone/>
            </a:pPr>
            <a:r>
              <a:rPr lang="en-US" dirty="0"/>
              <a:t>Each Local Lodge shall be entitled to one representative to the Grand Lodge and such representative shall be the Exalted Ruler of such Lodge; and, annually, at the same time and in the same manner as Officers of the Lodge are elected, an alternate representative shall be elected from the Past Exalted Rulers or other Grand Lodge Members in good standing on its rolls, or the retiring Exalted Ruler, to serve in the place of the Exalted Ruler should he for any reason fail to attend the Session of the Grand Lodge. </a:t>
            </a:r>
          </a:p>
        </p:txBody>
      </p:sp>
      <p:sp>
        <p:nvSpPr>
          <p:cNvPr id="4" name="Date Placeholder 3">
            <a:extLst>
              <a:ext uri="{FF2B5EF4-FFF2-40B4-BE49-F238E27FC236}">
                <a16:creationId xmlns:a16="http://schemas.microsoft.com/office/drawing/2014/main" id="{18EA00B1-4696-4BC2-9EAC-16F64F04AFFF}"/>
              </a:ext>
            </a:extLst>
          </p:cNvPr>
          <p:cNvSpPr>
            <a:spLocks noGrp="1"/>
          </p:cNvSpPr>
          <p:nvPr>
            <p:ph type="dt" sz="half" idx="10"/>
          </p:nvPr>
        </p:nvSpPr>
        <p:spPr/>
        <p:txBody>
          <a:bodyPr/>
          <a:lstStyle/>
          <a:p>
            <a:fld id="{0846340C-AC66-4C9A-893B-73214E020B41}" type="datetime1">
              <a:rPr lang="en-US" smtClean="0"/>
              <a:t>9/30/2018</a:t>
            </a:fld>
            <a:endParaRPr lang="en-US" dirty="0"/>
          </a:p>
        </p:txBody>
      </p:sp>
      <p:sp>
        <p:nvSpPr>
          <p:cNvPr id="5" name="Footer Placeholder 4">
            <a:extLst>
              <a:ext uri="{FF2B5EF4-FFF2-40B4-BE49-F238E27FC236}">
                <a16:creationId xmlns:a16="http://schemas.microsoft.com/office/drawing/2014/main" id="{044929D6-57AB-4B3B-A6D4-DE08B795E99E}"/>
              </a:ext>
            </a:extLst>
          </p:cNvPr>
          <p:cNvSpPr>
            <a:spLocks noGrp="1"/>
          </p:cNvSpPr>
          <p:nvPr>
            <p:ph type="ftr" sz="quarter" idx="11"/>
          </p:nvPr>
        </p:nvSpPr>
        <p:spPr/>
        <p:txBody>
          <a:bodyPr/>
          <a:lstStyle/>
          <a:p>
            <a:r>
              <a:rPr lang="en-US"/>
              <a:t>New Mexico Elks Association</a:t>
            </a:r>
            <a:endParaRPr lang="en-US" dirty="0"/>
          </a:p>
        </p:txBody>
      </p:sp>
      <p:sp>
        <p:nvSpPr>
          <p:cNvPr id="6" name="Slide Number Placeholder 5">
            <a:extLst>
              <a:ext uri="{FF2B5EF4-FFF2-40B4-BE49-F238E27FC236}">
                <a16:creationId xmlns:a16="http://schemas.microsoft.com/office/drawing/2014/main" id="{59AE26E2-6128-4017-8CCE-21A404CC90AF}"/>
              </a:ext>
            </a:extLst>
          </p:cNvPr>
          <p:cNvSpPr>
            <a:spLocks noGrp="1"/>
          </p:cNvSpPr>
          <p:nvPr>
            <p:ph type="sldNum" sz="quarter" idx="12"/>
          </p:nvPr>
        </p:nvSpPr>
        <p:spPr/>
        <p:txBody>
          <a:bodyPr/>
          <a:lstStyle/>
          <a:p>
            <a:fld id="{F0090D74-6D5D-4D9B-BDCA-314F9F1A5CD2}" type="slidenum">
              <a:rPr lang="en-US" smtClean="0"/>
              <a:t>84</a:t>
            </a:fld>
            <a:endParaRPr lang="en-US"/>
          </a:p>
        </p:txBody>
      </p:sp>
    </p:spTree>
    <p:extLst>
      <p:ext uri="{BB962C8B-B14F-4D97-AF65-F5344CB8AC3E}">
        <p14:creationId xmlns:p14="http://schemas.microsoft.com/office/powerpoint/2010/main" val="10760345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586B4-5758-44A2-8B88-66B065A693A7}"/>
              </a:ext>
            </a:extLst>
          </p:cNvPr>
          <p:cNvSpPr>
            <a:spLocks noGrp="1"/>
          </p:cNvSpPr>
          <p:nvPr>
            <p:ph type="title"/>
          </p:nvPr>
        </p:nvSpPr>
        <p:spPr/>
        <p:txBody>
          <a:bodyPr/>
          <a:lstStyle/>
          <a:p>
            <a:r>
              <a:rPr lang="en-US" dirty="0"/>
              <a:t>Article III, Section 4</a:t>
            </a:r>
          </a:p>
        </p:txBody>
      </p:sp>
      <p:sp>
        <p:nvSpPr>
          <p:cNvPr id="3" name="Content Placeholder 2">
            <a:extLst>
              <a:ext uri="{FF2B5EF4-FFF2-40B4-BE49-F238E27FC236}">
                <a16:creationId xmlns:a16="http://schemas.microsoft.com/office/drawing/2014/main" id="{6321B5E8-0528-434B-A95D-2133797561DD}"/>
              </a:ext>
            </a:extLst>
          </p:cNvPr>
          <p:cNvSpPr>
            <a:spLocks noGrp="1"/>
          </p:cNvSpPr>
          <p:nvPr>
            <p:ph idx="1"/>
          </p:nvPr>
        </p:nvSpPr>
        <p:spPr/>
        <p:txBody>
          <a:bodyPr>
            <a:normAutofit/>
          </a:bodyPr>
          <a:lstStyle/>
          <a:p>
            <a:pPr marL="137160" indent="0">
              <a:buNone/>
            </a:pPr>
            <a:r>
              <a:rPr lang="en-US" dirty="0"/>
              <a:t>The Exalted Ruler of a Lodge acting under Dispensation, or in the event he should for any reason fail to attend, an alternate elected by the Members thereof at a special election, from any of its past or present Officers, shall have the right to represent such Lodge; provided, however, that the rights and privileges of such representative shall, until a Charter is authorized to his Lodge, be limited to questions pertaining to his Lodge.</a:t>
            </a:r>
          </a:p>
        </p:txBody>
      </p:sp>
      <p:sp>
        <p:nvSpPr>
          <p:cNvPr id="4" name="Date Placeholder 3">
            <a:extLst>
              <a:ext uri="{FF2B5EF4-FFF2-40B4-BE49-F238E27FC236}">
                <a16:creationId xmlns:a16="http://schemas.microsoft.com/office/drawing/2014/main" id="{18EA00B1-4696-4BC2-9EAC-16F64F04AFFF}"/>
              </a:ext>
            </a:extLst>
          </p:cNvPr>
          <p:cNvSpPr>
            <a:spLocks noGrp="1"/>
          </p:cNvSpPr>
          <p:nvPr>
            <p:ph type="dt" sz="half" idx="10"/>
          </p:nvPr>
        </p:nvSpPr>
        <p:spPr/>
        <p:txBody>
          <a:bodyPr/>
          <a:lstStyle/>
          <a:p>
            <a:fld id="{0846340C-AC66-4C9A-893B-73214E020B41}" type="datetime1">
              <a:rPr lang="en-US" smtClean="0"/>
              <a:t>9/30/2018</a:t>
            </a:fld>
            <a:endParaRPr lang="en-US" dirty="0"/>
          </a:p>
        </p:txBody>
      </p:sp>
      <p:sp>
        <p:nvSpPr>
          <p:cNvPr id="5" name="Footer Placeholder 4">
            <a:extLst>
              <a:ext uri="{FF2B5EF4-FFF2-40B4-BE49-F238E27FC236}">
                <a16:creationId xmlns:a16="http://schemas.microsoft.com/office/drawing/2014/main" id="{044929D6-57AB-4B3B-A6D4-DE08B795E99E}"/>
              </a:ext>
            </a:extLst>
          </p:cNvPr>
          <p:cNvSpPr>
            <a:spLocks noGrp="1"/>
          </p:cNvSpPr>
          <p:nvPr>
            <p:ph type="ftr" sz="quarter" idx="11"/>
          </p:nvPr>
        </p:nvSpPr>
        <p:spPr/>
        <p:txBody>
          <a:bodyPr/>
          <a:lstStyle/>
          <a:p>
            <a:r>
              <a:rPr lang="en-US"/>
              <a:t>New Mexico Elks Association</a:t>
            </a:r>
            <a:endParaRPr lang="en-US" dirty="0"/>
          </a:p>
        </p:txBody>
      </p:sp>
      <p:sp>
        <p:nvSpPr>
          <p:cNvPr id="6" name="Slide Number Placeholder 5">
            <a:extLst>
              <a:ext uri="{FF2B5EF4-FFF2-40B4-BE49-F238E27FC236}">
                <a16:creationId xmlns:a16="http://schemas.microsoft.com/office/drawing/2014/main" id="{59AE26E2-6128-4017-8CCE-21A404CC90AF}"/>
              </a:ext>
            </a:extLst>
          </p:cNvPr>
          <p:cNvSpPr>
            <a:spLocks noGrp="1"/>
          </p:cNvSpPr>
          <p:nvPr>
            <p:ph type="sldNum" sz="quarter" idx="12"/>
          </p:nvPr>
        </p:nvSpPr>
        <p:spPr/>
        <p:txBody>
          <a:bodyPr/>
          <a:lstStyle/>
          <a:p>
            <a:fld id="{F0090D74-6D5D-4D9B-BDCA-314F9F1A5CD2}" type="slidenum">
              <a:rPr lang="en-US" smtClean="0"/>
              <a:t>85</a:t>
            </a:fld>
            <a:endParaRPr lang="en-US"/>
          </a:p>
        </p:txBody>
      </p:sp>
      <p:sp>
        <p:nvSpPr>
          <p:cNvPr id="7" name="Left Arrow 6">
            <a:hlinkClick r:id="rId2" action="ppaction://hlinksldjump"/>
            <a:extLst>
              <a:ext uri="{FF2B5EF4-FFF2-40B4-BE49-F238E27FC236}">
                <a16:creationId xmlns:a16="http://schemas.microsoft.com/office/drawing/2014/main" id="{C34931B4-5DEC-44A9-BB5A-0F211AD567A9}"/>
              </a:ext>
            </a:extLst>
          </p:cNvPr>
          <p:cNvSpPr/>
          <p:nvPr/>
        </p:nvSpPr>
        <p:spPr>
          <a:xfrm>
            <a:off x="5062937" y="4729805"/>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34730382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8.090</a:t>
            </a:r>
          </a:p>
        </p:txBody>
      </p:sp>
      <p:sp>
        <p:nvSpPr>
          <p:cNvPr id="2" name="Content Placeholder 1"/>
          <p:cNvSpPr>
            <a:spLocks noGrp="1"/>
          </p:cNvSpPr>
          <p:nvPr>
            <p:ph idx="1"/>
          </p:nvPr>
        </p:nvSpPr>
        <p:spPr/>
        <p:txBody>
          <a:bodyPr>
            <a:normAutofit/>
          </a:bodyPr>
          <a:lstStyle/>
          <a:p>
            <a:pPr marL="0" indent="0">
              <a:buNone/>
            </a:pPr>
            <a:r>
              <a:rPr lang="en-US" dirty="0"/>
              <a:t>The Esteemed Loyal Knight shall conduct the prosecution of the case. He may be assisted by others who are Members of the Order. The Esteemed Loyal Knight may be assisted by counsel, who must be a Member of the Order unless otherwise ordered by the Presiding Justice. Should the Esteemed Loyal Knight be disqualified, the Exalted Ruler shall appoint a Member to prosecute the charge. The Accused shall be entitled to be personally present at all proceedings until the case is submitted for decision. </a:t>
            </a:r>
          </a:p>
        </p:txBody>
      </p:sp>
      <p:sp>
        <p:nvSpPr>
          <p:cNvPr id="3" name="Date Placeholder 2"/>
          <p:cNvSpPr>
            <a:spLocks noGrp="1"/>
          </p:cNvSpPr>
          <p:nvPr>
            <p:ph type="dt" sz="half" idx="10"/>
          </p:nvPr>
        </p:nvSpPr>
        <p:spPr/>
        <p:txBody>
          <a:bodyPr/>
          <a:lstStyle/>
          <a:p>
            <a:fld id="{10641762-5094-4777-A759-7FA7F8389016}" type="datetime1">
              <a:rPr lang="en-US" smtClean="0"/>
              <a:t>9/30/2018</a:t>
            </a:fld>
            <a:endParaRPr lang="en-US"/>
          </a:p>
        </p:txBody>
      </p:sp>
      <p:sp>
        <p:nvSpPr>
          <p:cNvPr id="5" name="Footer Placeholder 4"/>
          <p:cNvSpPr>
            <a:spLocks noGrp="1"/>
          </p:cNvSpPr>
          <p:nvPr>
            <p:ph type="ftr" sz="quarter" idx="11"/>
          </p:nvPr>
        </p:nvSpPr>
        <p:spPr/>
        <p:txBody>
          <a:bodyPr/>
          <a:lstStyle/>
          <a:p>
            <a:r>
              <a:rPr lang="en-US"/>
              <a:t>New Mexico Elks Association</a:t>
            </a:r>
            <a:endParaRPr lang="en-US" dirty="0"/>
          </a:p>
        </p:txBody>
      </p:sp>
      <p:sp>
        <p:nvSpPr>
          <p:cNvPr id="4" name="Slide Number Placeholder 3"/>
          <p:cNvSpPr>
            <a:spLocks noGrp="1"/>
          </p:cNvSpPr>
          <p:nvPr>
            <p:ph type="sldNum" sz="quarter" idx="12"/>
          </p:nvPr>
        </p:nvSpPr>
        <p:spPr/>
        <p:txBody>
          <a:bodyPr/>
          <a:lstStyle/>
          <a:p>
            <a:fld id="{F0090D74-6D5D-4D9B-BDCA-314F9F1A5CD2}" type="slidenum">
              <a:rPr lang="en-US" smtClean="0"/>
              <a:t>86</a:t>
            </a:fld>
            <a:endParaRPr lang="en-US"/>
          </a:p>
        </p:txBody>
      </p:sp>
    </p:spTree>
    <p:extLst>
      <p:ext uri="{BB962C8B-B14F-4D97-AF65-F5344CB8AC3E}">
        <p14:creationId xmlns:p14="http://schemas.microsoft.com/office/powerpoint/2010/main" val="40426309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8.090</a:t>
            </a:r>
          </a:p>
        </p:txBody>
      </p:sp>
      <p:sp>
        <p:nvSpPr>
          <p:cNvPr id="2" name="Content Placeholder 1"/>
          <p:cNvSpPr>
            <a:spLocks noGrp="1"/>
          </p:cNvSpPr>
          <p:nvPr>
            <p:ph idx="1"/>
          </p:nvPr>
        </p:nvSpPr>
        <p:spPr/>
        <p:txBody>
          <a:bodyPr>
            <a:normAutofit/>
          </a:bodyPr>
          <a:lstStyle/>
          <a:p>
            <a:pPr marL="0" indent="0">
              <a:buNone/>
            </a:pPr>
            <a:r>
              <a:rPr lang="en-US" dirty="0"/>
              <a:t>He may be represented by counsel, who must be a Member of the Order unless otherwise ordered by the Presiding Justice. The Presiding Justice shall appoint a stenographer to take testimony produced at trial or shall cause a recording device to be used. If the decision of the Local Forum is appealed to the Grand Forum, the testimony introduced at the trial shall be transcribed and together with all exhibits offered in evidence shall be sent to the Grand Secretary as part of the record of the proceedings.</a:t>
            </a:r>
          </a:p>
          <a:p>
            <a:endParaRPr lang="en-US" dirty="0"/>
          </a:p>
        </p:txBody>
      </p:sp>
      <p:sp>
        <p:nvSpPr>
          <p:cNvPr id="3" name="Date Placeholder 2"/>
          <p:cNvSpPr>
            <a:spLocks noGrp="1"/>
          </p:cNvSpPr>
          <p:nvPr>
            <p:ph type="dt" sz="half" idx="10"/>
          </p:nvPr>
        </p:nvSpPr>
        <p:spPr/>
        <p:txBody>
          <a:bodyPr/>
          <a:lstStyle/>
          <a:p>
            <a:fld id="{10641762-5094-4777-A759-7FA7F8389016}" type="datetime1">
              <a:rPr lang="en-US" smtClean="0"/>
              <a:t>9/30/2018</a:t>
            </a:fld>
            <a:endParaRPr lang="en-US"/>
          </a:p>
        </p:txBody>
      </p:sp>
      <p:sp>
        <p:nvSpPr>
          <p:cNvPr id="5" name="Footer Placeholder 4"/>
          <p:cNvSpPr>
            <a:spLocks noGrp="1"/>
          </p:cNvSpPr>
          <p:nvPr>
            <p:ph type="ftr" sz="quarter" idx="11"/>
          </p:nvPr>
        </p:nvSpPr>
        <p:spPr/>
        <p:txBody>
          <a:bodyPr/>
          <a:lstStyle/>
          <a:p>
            <a:r>
              <a:rPr lang="en-US"/>
              <a:t>New Mexico Elks Association</a:t>
            </a:r>
            <a:endParaRPr lang="en-US" dirty="0"/>
          </a:p>
        </p:txBody>
      </p:sp>
      <p:sp>
        <p:nvSpPr>
          <p:cNvPr id="4" name="Slide Number Placeholder 3"/>
          <p:cNvSpPr>
            <a:spLocks noGrp="1"/>
          </p:cNvSpPr>
          <p:nvPr>
            <p:ph type="sldNum" sz="quarter" idx="12"/>
          </p:nvPr>
        </p:nvSpPr>
        <p:spPr/>
        <p:txBody>
          <a:bodyPr/>
          <a:lstStyle/>
          <a:p>
            <a:fld id="{F0090D74-6D5D-4D9B-BDCA-314F9F1A5CD2}" type="slidenum">
              <a:rPr lang="en-US" smtClean="0"/>
              <a:t>87</a:t>
            </a:fld>
            <a:endParaRPr lang="en-US"/>
          </a:p>
        </p:txBody>
      </p:sp>
      <p:sp>
        <p:nvSpPr>
          <p:cNvPr id="7" name="Left Arrow 6">
            <a:hlinkClick r:id="rId2" action="ppaction://hlinksldjump"/>
          </p:cNvPr>
          <p:cNvSpPr/>
          <p:nvPr/>
        </p:nvSpPr>
        <p:spPr>
          <a:xfrm>
            <a:off x="5023965" y="5257800"/>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6254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12.070</a:t>
            </a:r>
          </a:p>
        </p:txBody>
      </p:sp>
      <p:sp>
        <p:nvSpPr>
          <p:cNvPr id="2" name="Content Placeholder 1"/>
          <p:cNvSpPr>
            <a:spLocks noGrp="1"/>
          </p:cNvSpPr>
          <p:nvPr>
            <p:ph idx="1"/>
          </p:nvPr>
        </p:nvSpPr>
        <p:spPr/>
        <p:txBody>
          <a:bodyPr>
            <a:normAutofit fontScale="92500" lnSpcReduction="10000"/>
          </a:bodyPr>
          <a:lstStyle/>
          <a:p>
            <a:pPr marL="137160" indent="0">
              <a:buNone/>
            </a:pPr>
            <a:r>
              <a:rPr lang="en-US" dirty="0"/>
              <a:t>The Board of Trustees, or the Board of Directors if the Lodge is incorporated under Section 16.020, (herein called “the Board”), after each annual installation shall meet and organize by electing a Chairman and Secretary who shall be members of the Board. The Chairman of the Board shall attend all District Deputy Clinics unless excused for good cause by the District Deputy, provided, however, in the event the Exalted Ruler or Esteemed Leading Knight is the Chairman, then one other member of the Board shall be designated by the Board and required to attend all District Deputy Clinics. The Board, subject to control by the Lodge, shall have the following powers: </a:t>
            </a:r>
            <a:r>
              <a:rPr lang="en-US" b="1" i="1" dirty="0"/>
              <a:t>(a) </a:t>
            </a:r>
            <a:r>
              <a:rPr lang="en-US" dirty="0"/>
              <a:t>control of the funds, investments and real and personal property of the Lodge, not otherwise provided by law, and shall receive and collect the income and rents therefrom,</a:t>
            </a:r>
            <a:r>
              <a:rPr lang="en-US" b="1" i="1" dirty="0"/>
              <a:t>(b) </a:t>
            </a:r>
            <a:r>
              <a:rPr lang="en-US" dirty="0"/>
              <a:t>execute all leases, contracts or other papers when ordered by the Lodge. </a:t>
            </a:r>
          </a:p>
          <a:p>
            <a:endParaRPr lang="en-US" dirty="0"/>
          </a:p>
        </p:txBody>
      </p:sp>
      <p:sp>
        <p:nvSpPr>
          <p:cNvPr id="3" name="Date Placeholder 2"/>
          <p:cNvSpPr>
            <a:spLocks noGrp="1"/>
          </p:cNvSpPr>
          <p:nvPr>
            <p:ph type="dt" sz="half" idx="10"/>
          </p:nvPr>
        </p:nvSpPr>
        <p:spPr/>
        <p:txBody>
          <a:bodyPr/>
          <a:lstStyle/>
          <a:p>
            <a:fld id="{A905EB5F-209B-4C07-8E89-7A3F83AF2673}"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88</a:t>
            </a:fld>
            <a:endParaRPr lang="en-US">
              <a:solidFill>
                <a:prstClr val="white">
                  <a:shade val="50000"/>
                </a:prstClr>
              </a:solidFill>
              <a:latin typeface="Book Antiqua"/>
            </a:endParaRPr>
          </a:p>
        </p:txBody>
      </p:sp>
    </p:spTree>
    <p:extLst>
      <p:ext uri="{BB962C8B-B14F-4D97-AF65-F5344CB8AC3E}">
        <p14:creationId xmlns:p14="http://schemas.microsoft.com/office/powerpoint/2010/main" val="38434281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12.070</a:t>
            </a:r>
          </a:p>
        </p:txBody>
      </p:sp>
      <p:sp>
        <p:nvSpPr>
          <p:cNvPr id="2" name="Content Placeholder 1"/>
          <p:cNvSpPr>
            <a:spLocks noGrp="1"/>
          </p:cNvSpPr>
          <p:nvPr>
            <p:ph idx="1"/>
          </p:nvPr>
        </p:nvSpPr>
        <p:spPr/>
        <p:txBody>
          <a:bodyPr>
            <a:normAutofit lnSpcReduction="10000"/>
          </a:bodyPr>
          <a:lstStyle/>
          <a:p>
            <a:pPr marL="137160" indent="0">
              <a:buNone/>
            </a:pPr>
            <a:r>
              <a:rPr lang="en-US" dirty="0"/>
              <a:t>The Board shall not have authority for listing of Lodge real estate for sale and/ or entering into any sales contract prior to approval of such action by a majority vote of the Lodge. The Board shall hold at least one regular meeting each month and needed special meetings called by the Chairman. They shall keep minutes of each meeting of the Board. If the Lodge is not incorporated, the Exalted Ruler shall be given the same notice of all meetings of the Board, and in the same manner, as is given to the other members of the Board. It shall also </a:t>
            </a:r>
            <a:r>
              <a:rPr lang="en-US" dirty="0" err="1"/>
              <a:t>keepa</a:t>
            </a:r>
            <a:r>
              <a:rPr lang="en-US" dirty="0"/>
              <a:t> record of investments made under direction of the Lodge, which shall show original cost, the due dates and amount of interest or profit on investments, the date and amounts of deposits made by it and date and amounts of drafts drawn from the bank by order of the Lodge.</a:t>
            </a:r>
          </a:p>
          <a:p>
            <a:pPr marL="0" indent="0">
              <a:buNone/>
            </a:pPr>
            <a:endParaRPr lang="en-US" dirty="0"/>
          </a:p>
          <a:p>
            <a:endParaRPr lang="en-US" dirty="0"/>
          </a:p>
        </p:txBody>
      </p:sp>
      <p:sp>
        <p:nvSpPr>
          <p:cNvPr id="3" name="Date Placeholder 2"/>
          <p:cNvSpPr>
            <a:spLocks noGrp="1"/>
          </p:cNvSpPr>
          <p:nvPr>
            <p:ph type="dt" sz="half" idx="10"/>
          </p:nvPr>
        </p:nvSpPr>
        <p:spPr/>
        <p:txBody>
          <a:bodyPr/>
          <a:lstStyle/>
          <a:p>
            <a:fld id="{A905EB5F-209B-4C07-8E89-7A3F83AF2673}"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89</a:t>
            </a:fld>
            <a:endParaRPr lang="en-US">
              <a:solidFill>
                <a:prstClr val="white">
                  <a:shade val="50000"/>
                </a:prstClr>
              </a:solidFill>
              <a:latin typeface="Book Antiqua"/>
            </a:endParaRPr>
          </a:p>
        </p:txBody>
      </p:sp>
    </p:spTree>
    <p:extLst>
      <p:ext uri="{BB962C8B-B14F-4D97-AF65-F5344CB8AC3E}">
        <p14:creationId xmlns:p14="http://schemas.microsoft.com/office/powerpoint/2010/main" val="2891976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6E627-B9DE-4BFD-92E2-7B661CC5BBC2}"/>
              </a:ext>
            </a:extLst>
          </p:cNvPr>
          <p:cNvSpPr>
            <a:spLocks noGrp="1"/>
          </p:cNvSpPr>
          <p:nvPr>
            <p:ph type="title"/>
          </p:nvPr>
        </p:nvSpPr>
        <p:spPr/>
        <p:txBody>
          <a:bodyPr/>
          <a:lstStyle/>
          <a:p>
            <a:r>
              <a:rPr lang="en-US" dirty="0"/>
              <a:t>Officer Statutory Duties</a:t>
            </a:r>
          </a:p>
        </p:txBody>
      </p:sp>
      <p:sp>
        <p:nvSpPr>
          <p:cNvPr id="3" name="Content Placeholder 2">
            <a:extLst>
              <a:ext uri="{FF2B5EF4-FFF2-40B4-BE49-F238E27FC236}">
                <a16:creationId xmlns:a16="http://schemas.microsoft.com/office/drawing/2014/main" id="{99EC319D-C248-402B-89DB-8F0ACC58999A}"/>
              </a:ext>
            </a:extLst>
          </p:cNvPr>
          <p:cNvSpPr>
            <a:spLocks noGrp="1"/>
          </p:cNvSpPr>
          <p:nvPr>
            <p:ph idx="1"/>
          </p:nvPr>
        </p:nvSpPr>
        <p:spPr>
          <a:xfrm>
            <a:off x="415963" y="3447826"/>
            <a:ext cx="10972800" cy="1196788"/>
          </a:xfrm>
        </p:spPr>
        <p:txBody>
          <a:bodyPr>
            <a:normAutofit/>
          </a:bodyPr>
          <a:lstStyle/>
          <a:p>
            <a:pPr marL="137160" indent="0" algn="ctr">
              <a:buNone/>
            </a:pPr>
            <a:r>
              <a:rPr lang="en-US" sz="3200" dirty="0"/>
              <a:t>And now, on with the Exalted Ruler…</a:t>
            </a:r>
          </a:p>
        </p:txBody>
      </p:sp>
      <p:sp>
        <p:nvSpPr>
          <p:cNvPr id="4" name="Date Placeholder 3">
            <a:extLst>
              <a:ext uri="{FF2B5EF4-FFF2-40B4-BE49-F238E27FC236}">
                <a16:creationId xmlns:a16="http://schemas.microsoft.com/office/drawing/2014/main" id="{1586805E-80A7-4628-B9A5-2E8D9307FB84}"/>
              </a:ext>
            </a:extLst>
          </p:cNvPr>
          <p:cNvSpPr>
            <a:spLocks noGrp="1"/>
          </p:cNvSpPr>
          <p:nvPr>
            <p:ph type="dt" sz="half" idx="10"/>
          </p:nvPr>
        </p:nvSpPr>
        <p:spPr/>
        <p:txBody>
          <a:bodyPr/>
          <a:lstStyle/>
          <a:p>
            <a:fld id="{0846340C-AC66-4C9A-893B-73214E020B41}" type="datetime1">
              <a:rPr lang="en-US" smtClean="0"/>
              <a:t>9/30/2018</a:t>
            </a:fld>
            <a:endParaRPr lang="en-US" dirty="0"/>
          </a:p>
        </p:txBody>
      </p:sp>
      <p:sp>
        <p:nvSpPr>
          <p:cNvPr id="5" name="Footer Placeholder 4">
            <a:extLst>
              <a:ext uri="{FF2B5EF4-FFF2-40B4-BE49-F238E27FC236}">
                <a16:creationId xmlns:a16="http://schemas.microsoft.com/office/drawing/2014/main" id="{56AC4B63-00E2-4D64-B3BC-285F3D6A60C0}"/>
              </a:ext>
            </a:extLst>
          </p:cNvPr>
          <p:cNvSpPr>
            <a:spLocks noGrp="1"/>
          </p:cNvSpPr>
          <p:nvPr>
            <p:ph type="ftr" sz="quarter" idx="11"/>
          </p:nvPr>
        </p:nvSpPr>
        <p:spPr/>
        <p:txBody>
          <a:bodyPr/>
          <a:lstStyle/>
          <a:p>
            <a:r>
              <a:rPr lang="en-US"/>
              <a:t>New Mexico Elks Association</a:t>
            </a:r>
            <a:endParaRPr lang="en-US" dirty="0"/>
          </a:p>
        </p:txBody>
      </p:sp>
      <p:sp>
        <p:nvSpPr>
          <p:cNvPr id="6" name="Slide Number Placeholder 5">
            <a:extLst>
              <a:ext uri="{FF2B5EF4-FFF2-40B4-BE49-F238E27FC236}">
                <a16:creationId xmlns:a16="http://schemas.microsoft.com/office/drawing/2014/main" id="{680AC40A-A1AB-45D1-AD34-1E6B3C04E21A}"/>
              </a:ext>
            </a:extLst>
          </p:cNvPr>
          <p:cNvSpPr>
            <a:spLocks noGrp="1"/>
          </p:cNvSpPr>
          <p:nvPr>
            <p:ph type="sldNum" sz="quarter" idx="12"/>
          </p:nvPr>
        </p:nvSpPr>
        <p:spPr/>
        <p:txBody>
          <a:bodyPr/>
          <a:lstStyle/>
          <a:p>
            <a:fld id="{F0090D74-6D5D-4D9B-BDCA-314F9F1A5CD2}" type="slidenum">
              <a:rPr lang="en-US" smtClean="0"/>
              <a:t>9</a:t>
            </a:fld>
            <a:endParaRPr lang="en-US"/>
          </a:p>
        </p:txBody>
      </p:sp>
    </p:spTree>
    <p:extLst>
      <p:ext uri="{BB962C8B-B14F-4D97-AF65-F5344CB8AC3E}">
        <p14:creationId xmlns:p14="http://schemas.microsoft.com/office/powerpoint/2010/main" val="16317059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12.070</a:t>
            </a:r>
          </a:p>
        </p:txBody>
      </p:sp>
      <p:sp>
        <p:nvSpPr>
          <p:cNvPr id="2" name="Content Placeholder 1"/>
          <p:cNvSpPr>
            <a:spLocks noGrp="1"/>
          </p:cNvSpPr>
          <p:nvPr>
            <p:ph idx="1"/>
          </p:nvPr>
        </p:nvSpPr>
        <p:spPr>
          <a:xfrm>
            <a:off x="1981200" y="1828800"/>
            <a:ext cx="8229600" cy="3810000"/>
          </a:xfrm>
        </p:spPr>
        <p:txBody>
          <a:bodyPr>
            <a:normAutofit fontScale="40000" lnSpcReduction="20000"/>
          </a:bodyPr>
          <a:lstStyle/>
          <a:p>
            <a:pPr marL="0" indent="0">
              <a:lnSpc>
                <a:spcPct val="120000"/>
              </a:lnSpc>
              <a:spcBef>
                <a:spcPts val="0"/>
              </a:spcBef>
              <a:spcAft>
                <a:spcPts val="600"/>
              </a:spcAft>
              <a:buNone/>
            </a:pPr>
            <a:r>
              <a:rPr lang="en-US" sz="4800" dirty="0"/>
              <a:t>It shall purchase all supplies ordered by the Lodge, and all papers, books and stationery needed by the Officers for the performance of their duties. It shall hold the bonds of the Officers, and shall present a monthly written report of its transactions at the first regular meetings each month. It shall establish an Accident Prevention Program, with one member designated as Accident Prevention Manager, to continually review and implement a policy, in concert with Grand Lodge and State Association programs, to protect the Lodge from claims for accidents and injuries. It shall perform other duties as may be required by the Laws of the Order and By-Laws of the Lodge.</a:t>
            </a:r>
          </a:p>
          <a:p>
            <a:endParaRPr lang="en-US" dirty="0"/>
          </a:p>
        </p:txBody>
      </p:sp>
      <p:sp>
        <p:nvSpPr>
          <p:cNvPr id="3" name="Date Placeholder 2"/>
          <p:cNvSpPr>
            <a:spLocks noGrp="1"/>
          </p:cNvSpPr>
          <p:nvPr>
            <p:ph type="dt" sz="half" idx="10"/>
          </p:nvPr>
        </p:nvSpPr>
        <p:spPr/>
        <p:txBody>
          <a:bodyPr/>
          <a:lstStyle/>
          <a:p>
            <a:fld id="{2BB13DD5-33B5-446C-BDDD-E0CDC1E4A18A}"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90</a:t>
            </a:fld>
            <a:endParaRPr lang="en-US">
              <a:solidFill>
                <a:prstClr val="white">
                  <a:shade val="50000"/>
                </a:prstClr>
              </a:solidFill>
              <a:latin typeface="Book Antiqua"/>
            </a:endParaRPr>
          </a:p>
        </p:txBody>
      </p:sp>
    </p:spTree>
    <p:extLst>
      <p:ext uri="{BB962C8B-B14F-4D97-AF65-F5344CB8AC3E}">
        <p14:creationId xmlns:p14="http://schemas.microsoft.com/office/powerpoint/2010/main" val="38861417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12.070</a:t>
            </a:r>
          </a:p>
        </p:txBody>
      </p:sp>
      <p:sp>
        <p:nvSpPr>
          <p:cNvPr id="2" name="Content Placeholder 1"/>
          <p:cNvSpPr>
            <a:spLocks noGrp="1"/>
          </p:cNvSpPr>
          <p:nvPr>
            <p:ph idx="1"/>
          </p:nvPr>
        </p:nvSpPr>
        <p:spPr>
          <a:xfrm>
            <a:off x="1981200" y="1524000"/>
            <a:ext cx="8229600" cy="4876800"/>
          </a:xfrm>
        </p:spPr>
        <p:txBody>
          <a:bodyPr>
            <a:normAutofit fontScale="32500" lnSpcReduction="20000"/>
          </a:bodyPr>
          <a:lstStyle/>
          <a:p>
            <a:pPr marL="0" indent="0">
              <a:lnSpc>
                <a:spcPct val="120000"/>
              </a:lnSpc>
              <a:spcBef>
                <a:spcPts val="0"/>
              </a:spcBef>
              <a:spcAft>
                <a:spcPts val="600"/>
              </a:spcAft>
              <a:buNone/>
            </a:pPr>
            <a:r>
              <a:rPr lang="en-US" sz="4800" dirty="0"/>
              <a:t>The Board shall present a segregated budget not later than the final regular meeting of the Lodge in April, making appropriations for each of the several objects for which the Lodge must or may provide out of monies known to be in possession of the Lodge or estimated to come into it during the ensuing Lodge year. A budget either in its original or modified form must be adopted by the Lodge at the meeting or at the next regular meeting. After the budget has been adopted, all expenditures during the Lodge year must be kept within the limits of the appropriations made. When a proposal is made for an expenditure in excess of the adopted budget, the proposal shall be promptly referred to the Board for consideration and written recommendation at the next regular Lodge meeting. The proposal may be adopted by not less than a two- thirds vote of the Members present at a regular meeting. The budget may include an item for contingent purposes to cover emergencies and expenditures therefrom may be approved by a vote of two-thirds of the Members present at a regular meeting. Unexpended appropriations at the end of the Lodge year shall be available for appropriation in the budget for the next Lodge year. In Lodges where a Budget Committee is required by the By-Laws the budget shall be prepared by that Committee. The Committee shall report to the Lodge by the final regular meeting in April.</a:t>
            </a:r>
          </a:p>
          <a:p>
            <a:pPr marL="137160" indent="0">
              <a:buNone/>
            </a:pPr>
            <a:r>
              <a:rPr lang="en-US" dirty="0">
                <a:hlinkClick r:id="rId2" action="ppaction://hlinksldjump"/>
              </a:rPr>
              <a:t>)</a:t>
            </a:r>
            <a:endParaRPr lang="en-US" dirty="0"/>
          </a:p>
        </p:txBody>
      </p:sp>
      <p:sp>
        <p:nvSpPr>
          <p:cNvPr id="3" name="Date Placeholder 2"/>
          <p:cNvSpPr>
            <a:spLocks noGrp="1"/>
          </p:cNvSpPr>
          <p:nvPr>
            <p:ph type="dt" sz="half" idx="10"/>
          </p:nvPr>
        </p:nvSpPr>
        <p:spPr/>
        <p:txBody>
          <a:bodyPr/>
          <a:lstStyle/>
          <a:p>
            <a:fld id="{2BB13DD5-33B5-446C-BDDD-E0CDC1E4A18A}"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91</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5181600" y="5715000"/>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23732370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12.050</a:t>
            </a:r>
          </a:p>
        </p:txBody>
      </p:sp>
      <p:sp>
        <p:nvSpPr>
          <p:cNvPr id="2" name="Content Placeholder 1"/>
          <p:cNvSpPr>
            <a:spLocks noGrp="1"/>
          </p:cNvSpPr>
          <p:nvPr>
            <p:ph idx="1"/>
          </p:nvPr>
        </p:nvSpPr>
        <p:spPr/>
        <p:txBody>
          <a:bodyPr>
            <a:normAutofit lnSpcReduction="10000"/>
          </a:bodyPr>
          <a:lstStyle/>
          <a:p>
            <a:pPr marL="0" indent="0">
              <a:lnSpc>
                <a:spcPct val="120000"/>
              </a:lnSpc>
              <a:spcBef>
                <a:spcPts val="0"/>
              </a:spcBef>
              <a:spcAft>
                <a:spcPts val="600"/>
              </a:spcAft>
              <a:buNone/>
            </a:pPr>
            <a:r>
              <a:rPr lang="en-US" dirty="0"/>
              <a:t>The Secretary of the Lodge shall:</a:t>
            </a:r>
          </a:p>
          <a:p>
            <a:pPr>
              <a:lnSpc>
                <a:spcPct val="120000"/>
              </a:lnSpc>
              <a:spcBef>
                <a:spcPts val="0"/>
              </a:spcBef>
              <a:spcAft>
                <a:spcPts val="600"/>
              </a:spcAft>
            </a:pPr>
            <a:r>
              <a:rPr lang="en-US" dirty="0"/>
              <a:t>Keep accurate minutes of all meetings.</a:t>
            </a:r>
          </a:p>
          <a:p>
            <a:pPr>
              <a:lnSpc>
                <a:spcPct val="120000"/>
              </a:lnSpc>
              <a:spcBef>
                <a:spcPts val="0"/>
              </a:spcBef>
              <a:spcAft>
                <a:spcPts val="600"/>
              </a:spcAft>
            </a:pPr>
            <a:r>
              <a:rPr lang="en-US" dirty="0"/>
              <a:t>Maintain accounts between the Lodge and its Members.</a:t>
            </a:r>
          </a:p>
          <a:p>
            <a:pPr>
              <a:lnSpc>
                <a:spcPct val="120000"/>
              </a:lnSpc>
              <a:spcBef>
                <a:spcPts val="0"/>
              </a:spcBef>
              <a:spcAft>
                <a:spcPts val="600"/>
              </a:spcAft>
            </a:pPr>
            <a:r>
              <a:rPr lang="en-US" dirty="0"/>
              <a:t>Assign a number to each Member which is shown on his membership card.</a:t>
            </a:r>
          </a:p>
          <a:p>
            <a:pPr>
              <a:lnSpc>
                <a:spcPct val="120000"/>
              </a:lnSpc>
              <a:spcBef>
                <a:spcPts val="0"/>
              </a:spcBef>
              <a:spcAft>
                <a:spcPts val="600"/>
              </a:spcAft>
            </a:pPr>
            <a:r>
              <a:rPr lang="en-US" dirty="0"/>
              <a:t>Maintain a current mailing list of all Members consistent with the Chicago Lodge Membership System (CLMS) and as directed by the Grand Secretary.</a:t>
            </a:r>
          </a:p>
          <a:p>
            <a:pPr>
              <a:lnSpc>
                <a:spcPct val="120000"/>
              </a:lnSpc>
              <a:spcBef>
                <a:spcPts val="0"/>
              </a:spcBef>
              <a:spcAft>
                <a:spcPts val="600"/>
              </a:spcAft>
            </a:pPr>
            <a:r>
              <a:rPr lang="en-US" dirty="0"/>
              <a:t>Receive all monies due the Lodge and pay them over to the Treasurer.</a:t>
            </a:r>
          </a:p>
          <a:p>
            <a:endParaRPr lang="en-US" dirty="0"/>
          </a:p>
        </p:txBody>
      </p:sp>
      <p:sp>
        <p:nvSpPr>
          <p:cNvPr id="3" name="Date Placeholder 2"/>
          <p:cNvSpPr>
            <a:spLocks noGrp="1"/>
          </p:cNvSpPr>
          <p:nvPr>
            <p:ph type="dt" sz="half" idx="10"/>
          </p:nvPr>
        </p:nvSpPr>
        <p:spPr/>
        <p:txBody>
          <a:bodyPr/>
          <a:lstStyle/>
          <a:p>
            <a:fld id="{2A03FFBF-572F-4DC7-928C-A5A4B72ED50E}"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92</a:t>
            </a:fld>
            <a:endParaRPr lang="en-US">
              <a:solidFill>
                <a:prstClr val="white">
                  <a:shade val="50000"/>
                </a:prstClr>
              </a:solidFill>
              <a:latin typeface="Book Antiqua"/>
            </a:endParaRPr>
          </a:p>
        </p:txBody>
      </p:sp>
    </p:spTree>
    <p:extLst>
      <p:ext uri="{BB962C8B-B14F-4D97-AF65-F5344CB8AC3E}">
        <p14:creationId xmlns:p14="http://schemas.microsoft.com/office/powerpoint/2010/main" val="38577282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12.050</a:t>
            </a:r>
          </a:p>
        </p:txBody>
      </p:sp>
      <p:sp>
        <p:nvSpPr>
          <p:cNvPr id="2" name="Content Placeholder 1"/>
          <p:cNvSpPr>
            <a:spLocks noGrp="1"/>
          </p:cNvSpPr>
          <p:nvPr>
            <p:ph idx="1"/>
          </p:nvPr>
        </p:nvSpPr>
        <p:spPr/>
        <p:txBody>
          <a:bodyPr>
            <a:normAutofit lnSpcReduction="10000"/>
          </a:bodyPr>
          <a:lstStyle/>
          <a:p>
            <a:pPr marL="0" indent="0">
              <a:lnSpc>
                <a:spcPct val="120000"/>
              </a:lnSpc>
              <a:spcBef>
                <a:spcPts val="0"/>
              </a:spcBef>
              <a:spcAft>
                <a:spcPts val="600"/>
              </a:spcAft>
              <a:buNone/>
            </a:pPr>
            <a:r>
              <a:rPr lang="en-US" dirty="0"/>
              <a:t>The Secretary of the Lodge shall:</a:t>
            </a:r>
          </a:p>
          <a:p>
            <a:pPr>
              <a:lnSpc>
                <a:spcPct val="120000"/>
              </a:lnSpc>
              <a:spcBef>
                <a:spcPts val="0"/>
              </a:spcBef>
              <a:spcAft>
                <a:spcPts val="600"/>
              </a:spcAft>
            </a:pPr>
            <a:r>
              <a:rPr lang="en-US" dirty="0"/>
              <a:t>Receive all monies due the Lodge and pay them over to the Treasurer.</a:t>
            </a:r>
          </a:p>
          <a:p>
            <a:pPr>
              <a:lnSpc>
                <a:spcPct val="120000"/>
              </a:lnSpc>
              <a:spcBef>
                <a:spcPts val="0"/>
              </a:spcBef>
              <a:spcAft>
                <a:spcPts val="600"/>
              </a:spcAft>
            </a:pPr>
            <a:r>
              <a:rPr lang="en-US" dirty="0"/>
              <a:t>Inform applicants for membership of their acceptance or rejection.</a:t>
            </a:r>
          </a:p>
          <a:p>
            <a:pPr>
              <a:lnSpc>
                <a:spcPct val="120000"/>
              </a:lnSpc>
              <a:spcBef>
                <a:spcPts val="0"/>
              </a:spcBef>
              <a:spcAft>
                <a:spcPts val="600"/>
              </a:spcAft>
            </a:pPr>
            <a:r>
              <a:rPr lang="en-US" dirty="0"/>
              <a:t>Notify all committee appointees.</a:t>
            </a:r>
          </a:p>
          <a:p>
            <a:pPr>
              <a:lnSpc>
                <a:spcPct val="120000"/>
              </a:lnSpc>
              <a:spcBef>
                <a:spcPts val="0"/>
              </a:spcBef>
              <a:spcAft>
                <a:spcPts val="600"/>
              </a:spcAft>
            </a:pPr>
            <a:r>
              <a:rPr lang="en-US" dirty="0"/>
              <a:t>Prepare the Annual Report to the Grand Lodge.</a:t>
            </a:r>
          </a:p>
          <a:p>
            <a:pPr>
              <a:lnSpc>
                <a:spcPct val="120000"/>
              </a:lnSpc>
              <a:spcBef>
                <a:spcPts val="0"/>
              </a:spcBef>
              <a:spcAft>
                <a:spcPts val="600"/>
              </a:spcAft>
            </a:pPr>
            <a:r>
              <a:rPr lang="en-US" dirty="0"/>
              <a:t>Prepare a period membership report on forms furnished by the Grand Secretary as of the 1st day of November of each year. The report is due on or before the 5th day of November of that same year.</a:t>
            </a:r>
          </a:p>
          <a:p>
            <a:pPr>
              <a:lnSpc>
                <a:spcPct val="120000"/>
              </a:lnSpc>
              <a:spcBef>
                <a:spcPts val="0"/>
              </a:spcBef>
              <a:spcAft>
                <a:spcPts val="600"/>
              </a:spcAft>
            </a:pPr>
            <a:r>
              <a:rPr lang="en-US" dirty="0"/>
              <a:t>Report all expulsions and suspensions to the Grand Secretary.</a:t>
            </a:r>
          </a:p>
          <a:p>
            <a:endParaRPr lang="en-US" dirty="0"/>
          </a:p>
        </p:txBody>
      </p:sp>
      <p:sp>
        <p:nvSpPr>
          <p:cNvPr id="3" name="Date Placeholder 2"/>
          <p:cNvSpPr>
            <a:spLocks noGrp="1"/>
          </p:cNvSpPr>
          <p:nvPr>
            <p:ph type="dt" sz="half" idx="10"/>
          </p:nvPr>
        </p:nvSpPr>
        <p:spPr/>
        <p:txBody>
          <a:bodyPr/>
          <a:lstStyle/>
          <a:p>
            <a:fld id="{2A03FFBF-572F-4DC7-928C-A5A4B72ED50E}"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93</a:t>
            </a:fld>
            <a:endParaRPr lang="en-US">
              <a:solidFill>
                <a:prstClr val="white">
                  <a:shade val="50000"/>
                </a:prstClr>
              </a:solidFill>
              <a:latin typeface="Book Antiqua"/>
            </a:endParaRPr>
          </a:p>
        </p:txBody>
      </p:sp>
    </p:spTree>
    <p:extLst>
      <p:ext uri="{BB962C8B-B14F-4D97-AF65-F5344CB8AC3E}">
        <p14:creationId xmlns:p14="http://schemas.microsoft.com/office/powerpoint/2010/main" val="2330951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12.050</a:t>
            </a:r>
          </a:p>
        </p:txBody>
      </p:sp>
      <p:sp>
        <p:nvSpPr>
          <p:cNvPr id="2" name="Content Placeholder 1"/>
          <p:cNvSpPr>
            <a:spLocks noGrp="1"/>
          </p:cNvSpPr>
          <p:nvPr>
            <p:ph idx="1"/>
          </p:nvPr>
        </p:nvSpPr>
        <p:spPr/>
        <p:txBody>
          <a:bodyPr>
            <a:normAutofit fontScale="92500" lnSpcReduction="10000"/>
          </a:bodyPr>
          <a:lstStyle/>
          <a:p>
            <a:pPr marL="0" indent="0">
              <a:lnSpc>
                <a:spcPct val="120000"/>
              </a:lnSpc>
              <a:spcBef>
                <a:spcPts val="0"/>
              </a:spcBef>
              <a:spcAft>
                <a:spcPts val="600"/>
              </a:spcAft>
              <a:buNone/>
            </a:pPr>
            <a:r>
              <a:rPr lang="en-US" dirty="0"/>
              <a:t>The Secretary of the Lodge shall:</a:t>
            </a:r>
          </a:p>
          <a:p>
            <a:pPr>
              <a:lnSpc>
                <a:spcPct val="120000"/>
              </a:lnSpc>
              <a:spcBef>
                <a:spcPts val="0"/>
              </a:spcBef>
              <a:spcAft>
                <a:spcPts val="600"/>
              </a:spcAft>
            </a:pPr>
            <a:r>
              <a:rPr lang="en-US" dirty="0"/>
              <a:t>Read and answer all correspondence of the Lodge subject to the approval of the Exalted Ruler.</a:t>
            </a:r>
          </a:p>
          <a:p>
            <a:pPr>
              <a:lnSpc>
                <a:spcPct val="120000"/>
              </a:lnSpc>
              <a:spcBef>
                <a:spcPts val="0"/>
              </a:spcBef>
              <a:spcAft>
                <a:spcPts val="600"/>
              </a:spcAft>
            </a:pPr>
            <a:r>
              <a:rPr lang="en-US" dirty="0"/>
              <a:t>Give bond of at least $5,000 or in a greater amount as may be provided in the By-Laws.</a:t>
            </a:r>
          </a:p>
          <a:p>
            <a:pPr>
              <a:lnSpc>
                <a:spcPct val="120000"/>
              </a:lnSpc>
              <a:spcBef>
                <a:spcPts val="0"/>
              </a:spcBef>
              <a:spcAft>
                <a:spcPts val="600"/>
              </a:spcAft>
            </a:pPr>
            <a:r>
              <a:rPr lang="en-US" dirty="0"/>
              <a:t>Present a written report of the transactions of his office to the Lodge at the first session in April and October.</a:t>
            </a:r>
          </a:p>
          <a:p>
            <a:pPr>
              <a:lnSpc>
                <a:spcPct val="120000"/>
              </a:lnSpc>
              <a:spcBef>
                <a:spcPts val="0"/>
              </a:spcBef>
              <a:spcAft>
                <a:spcPts val="600"/>
              </a:spcAft>
            </a:pPr>
            <a:r>
              <a:rPr lang="en-US" dirty="0"/>
              <a:t>Receive compensation as fixed by the By-Laws.</a:t>
            </a:r>
          </a:p>
          <a:p>
            <a:pPr>
              <a:lnSpc>
                <a:spcPct val="120000"/>
              </a:lnSpc>
              <a:spcBef>
                <a:spcPts val="0"/>
              </a:spcBef>
              <a:spcAft>
                <a:spcPts val="600"/>
              </a:spcAft>
            </a:pPr>
            <a:r>
              <a:rPr lang="en-US" dirty="0"/>
              <a:t>Perform all duties required by the Local Forum.</a:t>
            </a:r>
          </a:p>
          <a:p>
            <a:pPr>
              <a:lnSpc>
                <a:spcPct val="120000"/>
              </a:lnSpc>
              <a:spcBef>
                <a:spcPts val="0"/>
              </a:spcBef>
              <a:spcAft>
                <a:spcPts val="600"/>
              </a:spcAft>
            </a:pPr>
            <a:r>
              <a:rPr lang="en-US" dirty="0"/>
              <a:t>Attend all District Deputy Clinics unless excused for good cause.</a:t>
            </a:r>
          </a:p>
          <a:p>
            <a:endParaRPr lang="en-US" dirty="0"/>
          </a:p>
        </p:txBody>
      </p:sp>
      <p:sp>
        <p:nvSpPr>
          <p:cNvPr id="3" name="Date Placeholder 2"/>
          <p:cNvSpPr>
            <a:spLocks noGrp="1"/>
          </p:cNvSpPr>
          <p:nvPr>
            <p:ph type="dt" sz="half" idx="10"/>
          </p:nvPr>
        </p:nvSpPr>
        <p:spPr/>
        <p:txBody>
          <a:bodyPr/>
          <a:lstStyle/>
          <a:p>
            <a:fld id="{2A03FFBF-572F-4DC7-928C-A5A4B72ED50E}"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dirty="0">
                <a:solidFill>
                  <a:prstClr val="white">
                    <a:shade val="50000"/>
                  </a:prstClr>
                </a:solidFill>
                <a:latin typeface="Book Antiqua"/>
              </a:rPr>
              <a:t>New Mexico Elks Association</a:t>
            </a: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94</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10134600" y="4764536"/>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28380941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12.050 (01)</a:t>
            </a:r>
          </a:p>
        </p:txBody>
      </p:sp>
      <p:sp>
        <p:nvSpPr>
          <p:cNvPr id="2" name="Content Placeholder 1"/>
          <p:cNvSpPr>
            <a:spLocks noGrp="1"/>
          </p:cNvSpPr>
          <p:nvPr>
            <p:ph idx="1"/>
          </p:nvPr>
        </p:nvSpPr>
        <p:spPr/>
        <p:txBody>
          <a:bodyPr>
            <a:normAutofit/>
          </a:bodyPr>
          <a:lstStyle/>
          <a:p>
            <a:pPr marL="0" indent="0">
              <a:lnSpc>
                <a:spcPct val="120000"/>
              </a:lnSpc>
              <a:spcBef>
                <a:spcPts val="0"/>
              </a:spcBef>
              <a:spcAft>
                <a:spcPts val="600"/>
              </a:spcAft>
              <a:buNone/>
            </a:pPr>
            <a:r>
              <a:rPr lang="en-US" dirty="0"/>
              <a:t>01 A Lodge Secretary is a constitutional Officer with duties and powers set forth in the Laws of the Order and his salary set forth in the Lodge By-Laws. The Lodge may assign the Secretary other duties, establish</a:t>
            </a:r>
          </a:p>
          <a:p>
            <a:pPr marL="0" indent="0">
              <a:lnSpc>
                <a:spcPct val="120000"/>
              </a:lnSpc>
              <a:spcBef>
                <a:spcPts val="0"/>
              </a:spcBef>
              <a:spcAft>
                <a:spcPts val="600"/>
              </a:spcAft>
              <a:buNone/>
            </a:pPr>
            <a:r>
              <a:rPr lang="en-US" dirty="0"/>
              <a:t>hours of duty and employ personnel to assist him in keeping records, but it cannot abolish the Office.</a:t>
            </a:r>
          </a:p>
        </p:txBody>
      </p:sp>
      <p:sp>
        <p:nvSpPr>
          <p:cNvPr id="3" name="Date Placeholder 2"/>
          <p:cNvSpPr>
            <a:spLocks noGrp="1"/>
          </p:cNvSpPr>
          <p:nvPr>
            <p:ph type="dt" sz="half" idx="10"/>
          </p:nvPr>
        </p:nvSpPr>
        <p:spPr/>
        <p:txBody>
          <a:bodyPr/>
          <a:lstStyle/>
          <a:p>
            <a:fld id="{2A03FFBF-572F-4DC7-928C-A5A4B72ED50E}"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95</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5029200" y="5475849"/>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41922930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12.050 (13)</a:t>
            </a:r>
          </a:p>
        </p:txBody>
      </p:sp>
      <p:sp>
        <p:nvSpPr>
          <p:cNvPr id="2" name="Content Placeholder 1"/>
          <p:cNvSpPr>
            <a:spLocks noGrp="1"/>
          </p:cNvSpPr>
          <p:nvPr>
            <p:ph idx="1"/>
          </p:nvPr>
        </p:nvSpPr>
        <p:spPr/>
        <p:txBody>
          <a:bodyPr>
            <a:normAutofit/>
          </a:bodyPr>
          <a:lstStyle/>
          <a:p>
            <a:pPr marL="0" indent="0">
              <a:lnSpc>
                <a:spcPct val="120000"/>
              </a:lnSpc>
              <a:spcBef>
                <a:spcPts val="0"/>
              </a:spcBef>
              <a:spcAft>
                <a:spcPts val="600"/>
              </a:spcAft>
              <a:buNone/>
            </a:pPr>
            <a:r>
              <a:rPr lang="en-US" sz="2400" dirty="0"/>
              <a:t>13 The Secretary is responsible to </a:t>
            </a:r>
            <a:r>
              <a:rPr lang="en-US" sz="2400" dirty="0" err="1"/>
              <a:t>theLodge</a:t>
            </a:r>
            <a:r>
              <a:rPr lang="en-US" sz="2400" dirty="0"/>
              <a:t> for the performance of the duties of his Office. He is under the general supervision of the Lodge Officers and it is his duty to assist them in carrying out the Lodge program, so long as their instructions do not violate the Laws of the Order. However, the Lodge Officers cannot require the Secretary to keep his records in a way contrary to Lodge instructions, assign his constitutional duties to an assistant or require him </a:t>
            </a:r>
            <a:r>
              <a:rPr lang="en-US" sz="2400" dirty="0" err="1"/>
              <a:t>tomaintain</a:t>
            </a:r>
            <a:r>
              <a:rPr lang="en-US" sz="2400" dirty="0"/>
              <a:t> specified hours.</a:t>
            </a:r>
          </a:p>
        </p:txBody>
      </p:sp>
      <p:sp>
        <p:nvSpPr>
          <p:cNvPr id="3" name="Date Placeholder 2"/>
          <p:cNvSpPr>
            <a:spLocks noGrp="1"/>
          </p:cNvSpPr>
          <p:nvPr>
            <p:ph type="dt" sz="half" idx="10"/>
          </p:nvPr>
        </p:nvSpPr>
        <p:spPr/>
        <p:txBody>
          <a:bodyPr/>
          <a:lstStyle/>
          <a:p>
            <a:fld id="{2A03FFBF-572F-4DC7-928C-A5A4B72ED50E}"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96</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4936713" y="5220018"/>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10124370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12.050 (08)</a:t>
            </a:r>
          </a:p>
        </p:txBody>
      </p:sp>
      <p:sp>
        <p:nvSpPr>
          <p:cNvPr id="2" name="Content Placeholder 1"/>
          <p:cNvSpPr>
            <a:spLocks noGrp="1"/>
          </p:cNvSpPr>
          <p:nvPr>
            <p:ph idx="1"/>
          </p:nvPr>
        </p:nvSpPr>
        <p:spPr/>
        <p:txBody>
          <a:bodyPr>
            <a:normAutofit/>
          </a:bodyPr>
          <a:lstStyle/>
          <a:p>
            <a:pPr marL="0" indent="0">
              <a:lnSpc>
                <a:spcPct val="120000"/>
              </a:lnSpc>
              <a:spcBef>
                <a:spcPts val="0"/>
              </a:spcBef>
              <a:spcAft>
                <a:spcPts val="600"/>
              </a:spcAft>
              <a:buNone/>
            </a:pPr>
            <a:r>
              <a:rPr lang="en-US" sz="2400" dirty="0"/>
              <a:t>08 All Lodge records should be open for inspection by a Member at all reasonable times.</a:t>
            </a:r>
          </a:p>
        </p:txBody>
      </p:sp>
      <p:sp>
        <p:nvSpPr>
          <p:cNvPr id="3" name="Date Placeholder 2"/>
          <p:cNvSpPr>
            <a:spLocks noGrp="1"/>
          </p:cNvSpPr>
          <p:nvPr>
            <p:ph type="dt" sz="half" idx="10"/>
          </p:nvPr>
        </p:nvSpPr>
        <p:spPr/>
        <p:txBody>
          <a:bodyPr/>
          <a:lstStyle/>
          <a:p>
            <a:fld id="{2A03FFBF-572F-4DC7-928C-A5A4B72ED50E}"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97</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5334000" y="4669301"/>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13345517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12.050 (12)</a:t>
            </a:r>
          </a:p>
        </p:txBody>
      </p:sp>
      <p:sp>
        <p:nvSpPr>
          <p:cNvPr id="2" name="Content Placeholder 1"/>
          <p:cNvSpPr>
            <a:spLocks noGrp="1"/>
          </p:cNvSpPr>
          <p:nvPr>
            <p:ph idx="1"/>
          </p:nvPr>
        </p:nvSpPr>
        <p:spPr/>
        <p:txBody>
          <a:bodyPr>
            <a:normAutofit/>
          </a:bodyPr>
          <a:lstStyle/>
          <a:p>
            <a:pPr marL="0" indent="0">
              <a:lnSpc>
                <a:spcPct val="120000"/>
              </a:lnSpc>
              <a:spcBef>
                <a:spcPts val="0"/>
              </a:spcBef>
              <a:spcAft>
                <a:spcPts val="600"/>
              </a:spcAft>
              <a:buNone/>
            </a:pPr>
            <a:r>
              <a:rPr lang="en-US" sz="2400" dirty="0"/>
              <a:t>12 When the governing body of the Club facility has funds in its hands, they should be delivered to the Secretary of the Lodge, who, under Section 12.050, is required to receive</a:t>
            </a:r>
          </a:p>
          <a:p>
            <a:pPr marL="0" indent="0">
              <a:lnSpc>
                <a:spcPct val="120000"/>
              </a:lnSpc>
              <a:spcBef>
                <a:spcPts val="0"/>
              </a:spcBef>
              <a:spcAft>
                <a:spcPts val="600"/>
              </a:spcAft>
              <a:buNone/>
            </a:pPr>
            <a:r>
              <a:rPr lang="en-US" sz="2400" dirty="0"/>
              <a:t>all monies due to the Lodge from any source whatever, and to pay the same to the Treasurer.</a:t>
            </a:r>
          </a:p>
        </p:txBody>
      </p:sp>
      <p:sp>
        <p:nvSpPr>
          <p:cNvPr id="3" name="Date Placeholder 2"/>
          <p:cNvSpPr>
            <a:spLocks noGrp="1"/>
          </p:cNvSpPr>
          <p:nvPr>
            <p:ph type="dt" sz="half" idx="10"/>
          </p:nvPr>
        </p:nvSpPr>
        <p:spPr/>
        <p:txBody>
          <a:bodyPr/>
          <a:lstStyle/>
          <a:p>
            <a:fld id="{2A03FFBF-572F-4DC7-928C-A5A4B72ED50E}"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98</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5334000" y="4669301"/>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31777871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 12.050 (11)</a:t>
            </a:r>
          </a:p>
        </p:txBody>
      </p:sp>
      <p:sp>
        <p:nvSpPr>
          <p:cNvPr id="2" name="Content Placeholder 1"/>
          <p:cNvSpPr>
            <a:spLocks noGrp="1"/>
          </p:cNvSpPr>
          <p:nvPr>
            <p:ph idx="1"/>
          </p:nvPr>
        </p:nvSpPr>
        <p:spPr/>
        <p:txBody>
          <a:bodyPr>
            <a:normAutofit/>
          </a:bodyPr>
          <a:lstStyle/>
          <a:p>
            <a:pPr marL="0" indent="0">
              <a:lnSpc>
                <a:spcPct val="120000"/>
              </a:lnSpc>
              <a:spcBef>
                <a:spcPts val="0"/>
              </a:spcBef>
              <a:spcAft>
                <a:spcPts val="600"/>
              </a:spcAft>
              <a:buNone/>
            </a:pPr>
            <a:r>
              <a:rPr lang="en-US" sz="2400" dirty="0"/>
              <a:t>11 The salary of the Lodge Secretary may be a fixed amount, based on the number of Members or a percentage of the dues collected, or a combination thereof, as may be</a:t>
            </a:r>
          </a:p>
          <a:p>
            <a:pPr marL="0" indent="0">
              <a:lnSpc>
                <a:spcPct val="120000"/>
              </a:lnSpc>
              <a:spcBef>
                <a:spcPts val="0"/>
              </a:spcBef>
              <a:spcAft>
                <a:spcPts val="600"/>
              </a:spcAft>
              <a:buNone/>
            </a:pPr>
            <a:r>
              <a:rPr lang="en-US" sz="2400" dirty="0"/>
              <a:t>set forth in the Lodge By-Laws but it cannot be determined by the Board of Trustees (or Board of Directors as may be applicable) or other Lodge Officers. The salary is subject to</a:t>
            </a:r>
          </a:p>
          <a:p>
            <a:pPr marL="0" indent="0">
              <a:lnSpc>
                <a:spcPct val="120000"/>
              </a:lnSpc>
              <a:spcBef>
                <a:spcPts val="0"/>
              </a:spcBef>
              <a:spcAft>
                <a:spcPts val="600"/>
              </a:spcAft>
              <a:buNone/>
            </a:pPr>
            <a:r>
              <a:rPr lang="en-US" sz="2400" dirty="0"/>
              <a:t>Social Security taxes and can only be changed by By-Law amendment.</a:t>
            </a:r>
          </a:p>
        </p:txBody>
      </p:sp>
      <p:sp>
        <p:nvSpPr>
          <p:cNvPr id="3" name="Date Placeholder 2"/>
          <p:cNvSpPr>
            <a:spLocks noGrp="1"/>
          </p:cNvSpPr>
          <p:nvPr>
            <p:ph type="dt" sz="half" idx="10"/>
          </p:nvPr>
        </p:nvSpPr>
        <p:spPr/>
        <p:txBody>
          <a:bodyPr/>
          <a:lstStyle/>
          <a:p>
            <a:fld id="{2A03FFBF-572F-4DC7-928C-A5A4B72ED50E}" type="datetime1">
              <a:rPr lang="en-US">
                <a:solidFill>
                  <a:prstClr val="white">
                    <a:shade val="50000"/>
                  </a:prstClr>
                </a:solidFill>
                <a:latin typeface="Book Antiqua"/>
              </a:rPr>
              <a:pPr/>
              <a:t>9/30/2018</a:t>
            </a:fld>
            <a:endParaRPr lang="en-US">
              <a:solidFill>
                <a:prstClr val="white">
                  <a:shade val="50000"/>
                </a:prstClr>
              </a:solidFill>
              <a:latin typeface="Book Antiqua"/>
            </a:endParaRPr>
          </a:p>
        </p:txBody>
      </p:sp>
      <p:sp>
        <p:nvSpPr>
          <p:cNvPr id="5" name="Footer Placeholder 4"/>
          <p:cNvSpPr>
            <a:spLocks noGrp="1"/>
          </p:cNvSpPr>
          <p:nvPr>
            <p:ph type="ftr" sz="quarter" idx="11"/>
          </p:nvPr>
        </p:nvSpPr>
        <p:spPr/>
        <p:txBody>
          <a:bodyPr/>
          <a:lstStyle/>
          <a:p>
            <a:r>
              <a:rPr lang="en-US">
                <a:solidFill>
                  <a:prstClr val="white">
                    <a:shade val="50000"/>
                  </a:prstClr>
                </a:solidFill>
                <a:latin typeface="Book Antiqua"/>
              </a:rPr>
              <a:t>New Mexico Elks Association</a:t>
            </a:r>
            <a:endParaRPr lang="en-US" dirty="0">
              <a:solidFill>
                <a:prstClr val="white">
                  <a:shade val="50000"/>
                </a:prstClr>
              </a:solidFill>
              <a:latin typeface="Book Antiqua"/>
            </a:endParaRPr>
          </a:p>
        </p:txBody>
      </p:sp>
      <p:sp>
        <p:nvSpPr>
          <p:cNvPr id="4" name="Slide Number Placeholder 3"/>
          <p:cNvSpPr>
            <a:spLocks noGrp="1"/>
          </p:cNvSpPr>
          <p:nvPr>
            <p:ph type="sldNum" sz="quarter" idx="12"/>
          </p:nvPr>
        </p:nvSpPr>
        <p:spPr/>
        <p:txBody>
          <a:bodyPr/>
          <a:lstStyle/>
          <a:p>
            <a:fld id="{F0090D74-6D5D-4D9B-BDCA-314F9F1A5CD2}" type="slidenum">
              <a:rPr lang="en-US">
                <a:solidFill>
                  <a:prstClr val="white">
                    <a:shade val="50000"/>
                  </a:prstClr>
                </a:solidFill>
                <a:latin typeface="Book Antiqua"/>
              </a:rPr>
              <a:pPr/>
              <a:t>99</a:t>
            </a:fld>
            <a:endParaRPr lang="en-US">
              <a:solidFill>
                <a:prstClr val="white">
                  <a:shade val="50000"/>
                </a:prstClr>
              </a:solidFill>
              <a:latin typeface="Book Antiqua"/>
            </a:endParaRPr>
          </a:p>
        </p:txBody>
      </p:sp>
      <p:sp>
        <p:nvSpPr>
          <p:cNvPr id="7" name="Left Arrow 6">
            <a:hlinkClick r:id="rId2" action="ppaction://hlinksldjump"/>
          </p:cNvPr>
          <p:cNvSpPr/>
          <p:nvPr/>
        </p:nvSpPr>
        <p:spPr>
          <a:xfrm>
            <a:off x="5105400" y="5334000"/>
            <a:ext cx="1447800" cy="762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Tree>
    <p:extLst>
      <p:ext uri="{BB962C8B-B14F-4D97-AF65-F5344CB8AC3E}">
        <p14:creationId xmlns:p14="http://schemas.microsoft.com/office/powerpoint/2010/main" val="36150261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10210</Words>
  <Application>Microsoft Office PowerPoint</Application>
  <PresentationFormat>Widescreen</PresentationFormat>
  <Paragraphs>856</Paragraphs>
  <Slides>115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115</vt:i4>
      </vt:variant>
    </vt:vector>
  </HeadingPairs>
  <TitlesOfParts>
    <vt:vector size="122" baseType="lpstr">
      <vt:lpstr>Book Antiqua</vt:lpstr>
      <vt:lpstr>Calibri</vt:lpstr>
      <vt:lpstr>Lucida Sans</vt:lpstr>
      <vt:lpstr>Wingdings</vt:lpstr>
      <vt:lpstr>Wingdings 2</vt:lpstr>
      <vt:lpstr>Wingdings 3</vt:lpstr>
      <vt:lpstr>Apex</vt:lpstr>
      <vt:lpstr>Officer Training</vt:lpstr>
      <vt:lpstr>Officer Statutory Duties</vt:lpstr>
      <vt:lpstr>Introduction</vt:lpstr>
      <vt:lpstr>Local Lodge Officers</vt:lpstr>
      <vt:lpstr>Local Lodge Officers</vt:lpstr>
      <vt:lpstr>Alternative Titles</vt:lpstr>
      <vt:lpstr>Nominations, Elections, and Installation</vt:lpstr>
      <vt:lpstr>Little Known Installation Fact</vt:lpstr>
      <vt:lpstr>Officer Statutory Duties</vt:lpstr>
      <vt:lpstr>Exalted Ruler  (GLS Sec. 12.020)</vt:lpstr>
      <vt:lpstr>Exalted Ruler </vt:lpstr>
      <vt:lpstr>Exalted Ruler</vt:lpstr>
      <vt:lpstr>Exalted Ruler</vt:lpstr>
      <vt:lpstr>Exalted Ruler</vt:lpstr>
      <vt:lpstr>Exalted Ruler</vt:lpstr>
      <vt:lpstr>Exalted Ruler</vt:lpstr>
      <vt:lpstr>Exalted Ruler Special Information</vt:lpstr>
      <vt:lpstr>Exalted Ruler Special Information</vt:lpstr>
      <vt:lpstr>ER Special Information</vt:lpstr>
      <vt:lpstr>Leading Knight (GLS Sec. 12.040)</vt:lpstr>
      <vt:lpstr>Leading Knight</vt:lpstr>
      <vt:lpstr>Leading Knight</vt:lpstr>
      <vt:lpstr>Leading Knight Special Information </vt:lpstr>
      <vt:lpstr>Leading Knight Special Information </vt:lpstr>
      <vt:lpstr>Leading Knight Special Information </vt:lpstr>
      <vt:lpstr>Leading Knight Special Information </vt:lpstr>
      <vt:lpstr>Leading Knight Special Information </vt:lpstr>
      <vt:lpstr>Loyal Knight</vt:lpstr>
      <vt:lpstr>Lecturing Knight</vt:lpstr>
      <vt:lpstr>All Knights</vt:lpstr>
      <vt:lpstr>Trustees (GLS Sec. 12.070)</vt:lpstr>
      <vt:lpstr>Secretary (GLS Sec. 12.050)</vt:lpstr>
      <vt:lpstr>Secretary</vt:lpstr>
      <vt:lpstr>Secretary</vt:lpstr>
      <vt:lpstr>Secretary</vt:lpstr>
      <vt:lpstr>Secretary</vt:lpstr>
      <vt:lpstr>Secretary</vt:lpstr>
      <vt:lpstr>Secretary</vt:lpstr>
      <vt:lpstr>Treasurer (GLS Sec 12.060)</vt:lpstr>
      <vt:lpstr>Treasurer</vt:lpstr>
      <vt:lpstr>Treasurer</vt:lpstr>
      <vt:lpstr>Treasurer</vt:lpstr>
      <vt:lpstr>Treasurer</vt:lpstr>
      <vt:lpstr>Esquire (GLS Sec. 12.090)</vt:lpstr>
      <vt:lpstr>Esquire</vt:lpstr>
      <vt:lpstr>Esquire</vt:lpstr>
      <vt:lpstr>Esquire</vt:lpstr>
      <vt:lpstr>Esquire</vt:lpstr>
      <vt:lpstr>Esquire</vt:lpstr>
      <vt:lpstr>Esquire</vt:lpstr>
      <vt:lpstr>Esquire</vt:lpstr>
      <vt:lpstr>Esquire</vt:lpstr>
      <vt:lpstr>Tiler (GLS Sec. 12.080)</vt:lpstr>
      <vt:lpstr>Tiler</vt:lpstr>
      <vt:lpstr>Tiler</vt:lpstr>
      <vt:lpstr> Inner Guard (GLS Sec. 12.100)</vt:lpstr>
      <vt:lpstr> Inner Guard</vt:lpstr>
      <vt:lpstr> Inner Guard </vt:lpstr>
      <vt:lpstr> Inner Guard </vt:lpstr>
      <vt:lpstr>Chaplain (GLS Sec. 12.100)</vt:lpstr>
      <vt:lpstr>Chaplain</vt:lpstr>
      <vt:lpstr>Chaplain</vt:lpstr>
      <vt:lpstr>Organist (GLS Sec. 12.110)</vt:lpstr>
      <vt:lpstr>Organist</vt:lpstr>
      <vt:lpstr>Finish</vt:lpstr>
      <vt:lpstr>Article VII, Section 2</vt:lpstr>
      <vt:lpstr>Article VII, Section 2</vt:lpstr>
      <vt:lpstr>Section 12.010</vt:lpstr>
      <vt:lpstr>Section 12.010</vt:lpstr>
      <vt:lpstr>Section 12.010</vt:lpstr>
      <vt:lpstr>GLS 3.090</vt:lpstr>
      <vt:lpstr>GLS 3.080</vt:lpstr>
      <vt:lpstr>Section 12.020</vt:lpstr>
      <vt:lpstr>Section 12.020</vt:lpstr>
      <vt:lpstr>Section 15.010</vt:lpstr>
      <vt:lpstr>Section 12.120</vt:lpstr>
      <vt:lpstr>Section 12.120</vt:lpstr>
      <vt:lpstr>Section 4.240</vt:lpstr>
      <vt:lpstr>Section 12.120, Decision 02</vt:lpstr>
      <vt:lpstr>Section 12.140</vt:lpstr>
      <vt:lpstr>Section 12.040</vt:lpstr>
      <vt:lpstr>Section 12.040</vt:lpstr>
      <vt:lpstr>Section 8.090</vt:lpstr>
      <vt:lpstr>Article III, Section 4</vt:lpstr>
      <vt:lpstr>Article III, Section 4</vt:lpstr>
      <vt:lpstr>Section 8.090</vt:lpstr>
      <vt:lpstr>Section 8.090</vt:lpstr>
      <vt:lpstr>Section 12.070</vt:lpstr>
      <vt:lpstr>Section 12.070</vt:lpstr>
      <vt:lpstr>Section 12.070</vt:lpstr>
      <vt:lpstr>Section 12.070</vt:lpstr>
      <vt:lpstr>Section 12.050</vt:lpstr>
      <vt:lpstr>Section 12.050</vt:lpstr>
      <vt:lpstr>Section 12.050</vt:lpstr>
      <vt:lpstr>Section 12.050 (01)</vt:lpstr>
      <vt:lpstr>Section 12.050 (13)</vt:lpstr>
      <vt:lpstr>Section 12.050 (08)</vt:lpstr>
      <vt:lpstr>Section 12.050 (12)</vt:lpstr>
      <vt:lpstr>Section 12.050 (11)</vt:lpstr>
      <vt:lpstr>Section 12.060</vt:lpstr>
      <vt:lpstr>Section 12.060</vt:lpstr>
      <vt:lpstr>Section 12.060</vt:lpstr>
      <vt:lpstr>Section 12.060 (02)</vt:lpstr>
      <vt:lpstr>Section 12.060 (01)</vt:lpstr>
      <vt:lpstr>Section 12.060 (05)</vt:lpstr>
      <vt:lpstr>Section 12.060 (09)</vt:lpstr>
      <vt:lpstr>Section 12.090</vt:lpstr>
      <vt:lpstr>Section 14.030</vt:lpstr>
      <vt:lpstr>Section 14.030</vt:lpstr>
      <vt:lpstr>Section 14.030</vt:lpstr>
      <vt:lpstr>Section 14.030</vt:lpstr>
      <vt:lpstr>Section 12.080</vt:lpstr>
      <vt:lpstr>Section 12.100</vt:lpstr>
      <vt:lpstr>Section 12.100</vt:lpstr>
      <vt:lpstr>Section 12.110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Gerth</dc:creator>
  <cp:lastModifiedBy>Dan Gerth</cp:lastModifiedBy>
  <cp:revision>24</cp:revision>
  <dcterms:created xsi:type="dcterms:W3CDTF">2017-01-21T00:56:23Z</dcterms:created>
  <dcterms:modified xsi:type="dcterms:W3CDTF">2018-10-01T02:46:41Z</dcterms:modified>
</cp:coreProperties>
</file>