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0" r:id="rId3"/>
    <p:sldId id="261" r:id="rId4"/>
    <p:sldId id="281" r:id="rId5"/>
    <p:sldId id="262" r:id="rId6"/>
    <p:sldId id="282" r:id="rId7"/>
    <p:sldId id="264" r:id="rId8"/>
    <p:sldId id="291" r:id="rId9"/>
    <p:sldId id="283" r:id="rId10"/>
    <p:sldId id="265" r:id="rId11"/>
    <p:sldId id="284" r:id="rId12"/>
    <p:sldId id="266" r:id="rId13"/>
    <p:sldId id="267" r:id="rId14"/>
    <p:sldId id="268" r:id="rId15"/>
    <p:sldId id="270" r:id="rId16"/>
    <p:sldId id="269" r:id="rId17"/>
    <p:sldId id="279" r:id="rId18"/>
    <p:sldId id="280" r:id="rId19"/>
    <p:sldId id="285" r:id="rId20"/>
    <p:sldId id="278" r:id="rId21"/>
    <p:sldId id="277" r:id="rId22"/>
    <p:sldId id="276" r:id="rId23"/>
    <p:sldId id="286" r:id="rId24"/>
    <p:sldId id="273" r:id="rId25"/>
    <p:sldId id="287" r:id="rId26"/>
    <p:sldId id="274" r:id="rId27"/>
    <p:sldId id="288" r:id="rId28"/>
    <p:sldId id="275" r:id="rId29"/>
    <p:sldId id="263" r:id="rId30"/>
    <p:sldId id="290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8892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14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128E7F-990E-CB55-26B0-96CD518D4EB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581400" y="2360645"/>
            <a:ext cx="7086600" cy="98904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100D6FF-006E-FBF8-4688-2B7EA35F59A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581400" y="3602038"/>
            <a:ext cx="70866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Name:</a:t>
            </a:r>
          </a:p>
          <a:p>
            <a:r>
              <a:rPr lang="en-US" dirty="0"/>
              <a:t>Date: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C9F7EB-A1DF-AD05-4713-15D40AEFF9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39187-2239-4D9A-8EDB-00EB7658B95A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9F4DB2-75FC-0977-D063-62B872C69F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A55E4A-1822-5EFE-7DD1-6E49EFB04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28D79-4C47-4FCB-AEFC-265F3A1936E8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F950482B-28CF-1FA0-D055-8F0AA844222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82588" y="2356563"/>
            <a:ext cx="2509902" cy="2579331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03395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04FB18-0EB0-6B4A-B911-D2E654C2A6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2A5DDC-4B9B-6C51-53EA-F844BE096A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C59FF4-A8E7-D104-F6EB-61E6B92303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39187-2239-4D9A-8EDB-00EB7658B95A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9C606A-CE4C-CAEE-03BF-63B0A5E61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096252-AFF4-2CBC-5BE7-1E65075E4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28D79-4C47-4FCB-AEFC-265F3A1936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0488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EDCC809-CC9D-8EC4-00E4-4B2914CCD90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659D05-3C96-6D81-1DFD-051F9D20A2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F41AF0-BAFA-7285-EBC2-40D5713FC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39187-2239-4D9A-8EDB-00EB7658B95A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097183-39D0-BF52-E4CB-2860819325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ED1757-FCB6-7986-4E42-D7A3EC411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28D79-4C47-4FCB-AEFC-265F3A1936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4966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AF2DC5-5879-BFB3-24C1-B4D913DE9A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71F1A-CCF5-A551-77ED-B53994F050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8008B5-6CE5-FC8C-68E0-7C9C86563B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39187-2239-4D9A-8EDB-00EB7658B95A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FCCEE1-6540-06F4-F0C0-2E55F8325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E2C0D6-679D-CAF2-B498-5045CC912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28D79-4C47-4FCB-AEFC-265F3A1936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9429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88855C-74CA-9B1D-E38D-1726825A55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E18977-D870-B04B-2637-DF3728F174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529FFD-981A-A317-224D-C1E9FEBD1C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39187-2239-4D9A-8EDB-00EB7658B95A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A7775C-FB02-D1CF-58DA-4BD9F49EC5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3AB977-2541-0B6C-6395-23393D5C0B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28D79-4C47-4FCB-AEFC-265F3A1936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4002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CD0A80-B7BE-C731-AB1A-F97B36DE2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D46A37-2BF6-60E8-C4E6-77DD50F17D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763B0C-1EAF-140D-4349-C13576E057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405ADC-A284-5667-2C46-5771E13923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39187-2239-4D9A-8EDB-00EB7658B95A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F7DF8F-4DA1-7A6E-E6D2-06A05A2E6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D44840-9456-D77E-D1F4-7181F89C0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28D79-4C47-4FCB-AEFC-265F3A1936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7252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3176B7-C0DF-B7AB-0763-FB9B275B0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DD3A52-DA95-7E8B-8B93-43F9C744C0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1D3093-42AD-483D-9B0C-52BCBAB547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4C32B5D-4FE9-DEEF-FB29-0681A011AA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B49B8D-4AE4-176D-8FED-BE6F75468E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E0611F-A8F2-6316-2A2F-458E34FBD1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39187-2239-4D9A-8EDB-00EB7658B95A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A688E85-6242-6BBD-9A46-0E30474D83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177D0F4-06C3-C9FD-EEF4-C17D1FDAD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28D79-4C47-4FCB-AEFC-265F3A1936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1187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FFE3F-C0FC-3457-6304-D9F24E8089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25C10F-5950-6900-B602-C34B9F543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39187-2239-4D9A-8EDB-00EB7658B95A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C7D529-9C2B-25EE-7B61-75B462F3F1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E1D706-0383-83D1-50AD-69E152140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28D79-4C47-4FCB-AEFC-265F3A1936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9666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D65CA09-051A-248F-6DE0-0161E57DF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39187-2239-4D9A-8EDB-00EB7658B95A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A326829-D868-AD19-6C20-1B92732542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2F5143-8FD1-9BB1-43E6-EBCBEAD13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28D79-4C47-4FCB-AEFC-265F3A1936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8689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F53B5D-E7D4-65D7-5428-181B8FDCD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1B3140-2591-0EAD-B4CD-D4DAC8FE6B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91F239-57D2-2A8F-FE2A-CBF34F54CB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E6136B-1028-D499-31F4-50ED38E07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39187-2239-4D9A-8EDB-00EB7658B95A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0F6846-9C25-638A-E999-04B361BF8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0AD11E-CF37-0B45-04A1-17034E6D4D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28D79-4C47-4FCB-AEFC-265F3A1936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5301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89CE87-A58F-C302-291A-C403FD2CC9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E89329-7603-BF83-40D1-D5FB3F99F8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3DF277-8D53-8960-B929-78B6A3DBF7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63A2B2-186D-56D0-860B-F880DAF621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39187-2239-4D9A-8EDB-00EB7658B95A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B81306-69D0-0A34-707E-0F58DB71B4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99F6A8-BBD1-3F82-CE13-EE635A680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28D79-4C47-4FCB-AEFC-265F3A1936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615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E6AFEA5-63F7-D0CF-D6A3-CCD0BDFF5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ECDF4F-C1B5-D991-CA87-896B501C59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0B5387-C745-59C3-9581-17D2112F30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E39187-2239-4D9A-8EDB-00EB7658B95A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AB8963-9778-A0A0-AEC9-830F217056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9C2B34-8433-95D3-6B63-5A0D4F7934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128D79-4C47-4FCB-AEFC-265F3A1936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57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nmelks.com/public-relations/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fitsmallbusiness.com/how-to-write-a-press-release-template/" TargetMode="External"/><Relationship Id="rId2" Type="http://schemas.openxmlformats.org/officeDocument/2006/relationships/hyperlink" Target="https://coschedule.com/blog/how-to-write-press-releases-examples-templates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virtualmanuals.elks.org/wp-content/uploads/2019/04/November-Is-Elks-Veterans-Remembrance-Month.docx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lks.org/grandlodge/manuals/downloadPDF.cfm?thepdfID=89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virtualmanuals.elks.org/marketing-guide/" TargetMode="External"/><Relationship Id="rId2" Type="http://schemas.openxmlformats.org/officeDocument/2006/relationships/hyperlink" Target="https://virtualmanuals.elks.org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samhsa.gov/sites/default/files/tips-for-creating-own-psa.pdf" TargetMode="External"/><Relationship Id="rId4" Type="http://schemas.openxmlformats.org/officeDocument/2006/relationships/hyperlink" Target="http://www.cision.ca/resources/tip-sheets/psa-bestpractices/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lks.org/grandlodge/manuals/downloadPDF.cfm?thepdfID=89" TargetMode="External"/><Relationship Id="rId2" Type="http://schemas.openxmlformats.org/officeDocument/2006/relationships/hyperlink" Target="https://virtualmanuals.elks.org/marketing-guide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elks.org/shopping/default.cfm" TargetMode="External"/><Relationship Id="rId5" Type="http://schemas.openxmlformats.org/officeDocument/2006/relationships/hyperlink" Target="https://www.elks.org/grandlodge/manuals/downloadPDF.cfm?thepdfID=93" TargetMode="External"/><Relationship Id="rId4" Type="http://schemas.openxmlformats.org/officeDocument/2006/relationships/hyperlink" Target="https://www.elks.org/grandlodge/manuals/downloadPDF.cfm?thepdfID=120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gilitypr.com/pr-news/public-relations/8-timely-tactics-to-improve-your-public-relations-efforts/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newsradiokkob.com/eric-strauss/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954793-378F-888C-23EA-A9FC6F6DDD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52700" y="2356563"/>
            <a:ext cx="7086600" cy="989045"/>
          </a:xfrm>
        </p:spPr>
        <p:txBody>
          <a:bodyPr/>
          <a:lstStyle/>
          <a:p>
            <a:r>
              <a:rPr lang="en-US" dirty="0"/>
              <a:t>Public Relations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F5F02A-864C-3D8B-B2A4-A2E6B9B76B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09289" y="3451744"/>
            <a:ext cx="3573422" cy="2295423"/>
          </a:xfrm>
        </p:spPr>
        <p:txBody>
          <a:bodyPr>
            <a:normAutofit/>
          </a:bodyPr>
          <a:lstStyle/>
          <a:p>
            <a:r>
              <a:rPr lang="en-US" dirty="0"/>
              <a:t>Chairman – Kevin Campbell</a:t>
            </a:r>
          </a:p>
          <a:p>
            <a:r>
              <a:rPr lang="en-US" dirty="0"/>
              <a:t>NE – Open</a:t>
            </a:r>
          </a:p>
          <a:p>
            <a:r>
              <a:rPr lang="en-US" dirty="0"/>
              <a:t>NW – Open</a:t>
            </a:r>
          </a:p>
          <a:p>
            <a:r>
              <a:rPr lang="en-US" dirty="0"/>
              <a:t>SE – Val Martinez</a:t>
            </a:r>
          </a:p>
          <a:p>
            <a:r>
              <a:rPr lang="en-US" dirty="0"/>
              <a:t>SW – Casey Kimberly</a:t>
            </a:r>
          </a:p>
          <a:p>
            <a:endParaRPr lang="en-US" dirty="0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C5EB3C97-D142-A958-414D-BBCB5541BD9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2" r="344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697561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003531-8405-3E8E-A95C-0F0CAB025A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 Install a digital asset management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2FE38D-3F63-DA1D-873A-C4B5054A0D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90014" y="1690688"/>
            <a:ext cx="4424144" cy="4198384"/>
          </a:xfrm>
        </p:spPr>
        <p:txBody>
          <a:bodyPr/>
          <a:lstStyle/>
          <a:p>
            <a:r>
              <a:rPr lang="en-US" dirty="0">
                <a:hlinkClick r:id="rId2"/>
              </a:rPr>
              <a:t>NM Elks Website</a:t>
            </a:r>
            <a:endParaRPr lang="en-US" dirty="0"/>
          </a:p>
          <a:p>
            <a:pPr lvl="1"/>
            <a:r>
              <a:rPr lang="en-US" dirty="0"/>
              <a:t>This Presentation</a:t>
            </a:r>
          </a:p>
          <a:p>
            <a:pPr lvl="1"/>
            <a:r>
              <a:rPr lang="en-US" dirty="0"/>
              <a:t>PowerPoint Template</a:t>
            </a:r>
          </a:p>
          <a:p>
            <a:pPr lvl="1"/>
            <a:r>
              <a:rPr lang="en-US" dirty="0"/>
              <a:t>Trifold Template</a:t>
            </a:r>
          </a:p>
          <a:p>
            <a:pPr lvl="1"/>
            <a:r>
              <a:rPr lang="en-US" dirty="0"/>
              <a:t>Press Release Examples</a:t>
            </a:r>
          </a:p>
          <a:p>
            <a:pPr lvl="1"/>
            <a:r>
              <a:rPr lang="en-US" dirty="0"/>
              <a:t>Flier Examples</a:t>
            </a:r>
          </a:p>
          <a:p>
            <a:pPr lvl="1"/>
            <a:r>
              <a:rPr lang="en-US" dirty="0"/>
              <a:t>Various Emblems (GL &amp; NM)</a:t>
            </a:r>
          </a:p>
        </p:txBody>
      </p:sp>
    </p:spTree>
    <p:extLst>
      <p:ext uri="{BB962C8B-B14F-4D97-AF65-F5344CB8AC3E}">
        <p14:creationId xmlns:p14="http://schemas.microsoft.com/office/powerpoint/2010/main" val="14346040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E82F67-54D9-FB50-A189-6185C62EDF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08782"/>
            <a:ext cx="10515600" cy="1240435"/>
          </a:xfrm>
        </p:spPr>
        <p:txBody>
          <a:bodyPr/>
          <a:lstStyle/>
          <a:p>
            <a:r>
              <a:rPr lang="en-US" dirty="0"/>
              <a:t>4. Create publicity opportunities</a:t>
            </a:r>
          </a:p>
        </p:txBody>
      </p:sp>
    </p:spTree>
    <p:extLst>
      <p:ext uri="{BB962C8B-B14F-4D97-AF65-F5344CB8AC3E}">
        <p14:creationId xmlns:p14="http://schemas.microsoft.com/office/powerpoint/2010/main" val="33337652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354B8D-2EF5-EE51-D277-BBA875D326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4. Create publicity opportunities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0BBB5D-66D3-8B4D-1BD9-FC358C6E68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59316" y="1690688"/>
            <a:ext cx="4673367" cy="4323505"/>
          </a:xfrm>
        </p:spPr>
        <p:txBody>
          <a:bodyPr>
            <a:normAutofit/>
          </a:bodyPr>
          <a:lstStyle/>
          <a:p>
            <a:r>
              <a:rPr lang="en-US" dirty="0"/>
              <a:t>Press Releases </a:t>
            </a:r>
          </a:p>
          <a:p>
            <a:r>
              <a:rPr lang="en-US" dirty="0"/>
              <a:t>Booth at Local Events</a:t>
            </a:r>
          </a:p>
          <a:p>
            <a:pPr lvl="1"/>
            <a:r>
              <a:rPr lang="en-US" dirty="0"/>
              <a:t>County Fair</a:t>
            </a:r>
          </a:p>
          <a:p>
            <a:pPr lvl="1"/>
            <a:r>
              <a:rPr lang="en-US" dirty="0"/>
              <a:t>Craft Fair</a:t>
            </a:r>
          </a:p>
          <a:p>
            <a:pPr lvl="1"/>
            <a:r>
              <a:rPr lang="en-US" dirty="0"/>
              <a:t>Anywhere the Public gathers!</a:t>
            </a:r>
          </a:p>
          <a:p>
            <a:r>
              <a:rPr lang="en-US" dirty="0"/>
              <a:t>Project Professionalism</a:t>
            </a:r>
          </a:p>
          <a:p>
            <a:pPr lvl="1"/>
            <a:r>
              <a:rPr lang="en-US" dirty="0"/>
              <a:t>Business Cards</a:t>
            </a:r>
          </a:p>
          <a:p>
            <a:pPr lvl="1"/>
            <a:r>
              <a:rPr lang="en-US" dirty="0"/>
              <a:t>Lodge Shirts</a:t>
            </a:r>
          </a:p>
          <a:p>
            <a:pPr lvl="1"/>
            <a:r>
              <a:rPr lang="en-US" dirty="0"/>
              <a:t>Lodge Email</a:t>
            </a:r>
          </a:p>
          <a:p>
            <a:pPr lvl="2"/>
            <a:r>
              <a:rPr lang="en-US" dirty="0"/>
              <a:t>Lodge461Kevin@gmail.com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6877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E06353-A705-9BBE-C5A3-3B4709223D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Press Releases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E934EE-8266-6071-9CC3-6D2C13F76A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press release, also known as a news release, is a formal announcement made by a company that contains the most pivotal information about its latest business development.</a:t>
            </a:r>
          </a:p>
          <a:p>
            <a:r>
              <a:rPr lang="en-US" dirty="0"/>
              <a:t>Its purpose is to collect all relevant details from the story in one source. A well-written press release can garner valuable media attention yet leave the company the option to shape the story the way they want.</a:t>
            </a:r>
          </a:p>
        </p:txBody>
      </p:sp>
    </p:spTree>
    <p:extLst>
      <p:ext uri="{BB962C8B-B14F-4D97-AF65-F5344CB8AC3E}">
        <p14:creationId xmlns:p14="http://schemas.microsoft.com/office/powerpoint/2010/main" val="8411969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E06353-A705-9BBE-C5A3-3B4709223D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Press Releases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6F7F4F1-31E7-6C82-CE4D-7E1B007C7B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19749" y="1690688"/>
            <a:ext cx="6552501" cy="421444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Write a clear, captivating headline. </a:t>
            </a:r>
          </a:p>
          <a:p>
            <a:r>
              <a:rPr lang="en-US" dirty="0"/>
              <a:t>Quickly tell them what they need to know. </a:t>
            </a:r>
          </a:p>
          <a:p>
            <a:pPr lvl="1"/>
            <a:r>
              <a:rPr lang="en-US" dirty="0"/>
              <a:t>Who is this story about?</a:t>
            </a:r>
          </a:p>
          <a:p>
            <a:pPr lvl="1"/>
            <a:r>
              <a:rPr lang="en-US" dirty="0"/>
              <a:t>What is happening?</a:t>
            </a:r>
          </a:p>
          <a:p>
            <a:pPr lvl="1"/>
            <a:r>
              <a:rPr lang="en-US" dirty="0"/>
              <a:t>Where is it going on?</a:t>
            </a:r>
          </a:p>
          <a:p>
            <a:pPr lvl="1"/>
            <a:r>
              <a:rPr lang="en-US" dirty="0"/>
              <a:t>When will it occur?</a:t>
            </a:r>
          </a:p>
          <a:p>
            <a:pPr lvl="1"/>
            <a:r>
              <a:rPr lang="en-US" dirty="0"/>
              <a:t>Why is it important?</a:t>
            </a:r>
          </a:p>
          <a:p>
            <a:r>
              <a:rPr lang="en-US" dirty="0"/>
              <a:t>Then give more context, if needed. </a:t>
            </a:r>
          </a:p>
          <a:p>
            <a:r>
              <a:rPr lang="en-US" dirty="0"/>
              <a:t>Summarize your business</a:t>
            </a:r>
          </a:p>
          <a:p>
            <a:r>
              <a:rPr lang="en-US" dirty="0"/>
              <a:t>Tell them who to contact (and how).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55637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E06353-A705-9BBE-C5A3-3B4709223D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Press Releases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F9F1222-A86C-BC2D-4624-480E2B3705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21539" y="1690688"/>
            <a:ext cx="4948921" cy="4351338"/>
          </a:xfrm>
        </p:spPr>
      </p:pic>
    </p:spTree>
    <p:extLst>
      <p:ext uri="{BB962C8B-B14F-4D97-AF65-F5344CB8AC3E}">
        <p14:creationId xmlns:p14="http://schemas.microsoft.com/office/powerpoint/2010/main" val="9600225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E06353-A705-9BBE-C5A3-3B4709223D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Press Releases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920933-A2C6-81DE-FDDD-1D18BAA9F4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https://mailchimp.com/resources/writing-press-releases/</a:t>
            </a:r>
          </a:p>
          <a:p>
            <a:r>
              <a:rPr lang="en-US" dirty="0">
                <a:hlinkClick r:id="rId2"/>
              </a:rPr>
              <a:t>https://coschedule.com/blog/how-to-write-press-releases-examples-templates/</a:t>
            </a:r>
            <a:endParaRPr lang="en-US" dirty="0"/>
          </a:p>
          <a:p>
            <a:r>
              <a:rPr lang="en-US" dirty="0">
                <a:hlinkClick r:id="rId3"/>
              </a:rPr>
              <a:t>https://fitsmallbusiness.com/how-to-write-a-press-release-template/</a:t>
            </a:r>
            <a:endParaRPr lang="en-US" dirty="0"/>
          </a:p>
          <a:p>
            <a:r>
              <a:rPr lang="en-US" dirty="0">
                <a:hlinkClick r:id="rId4"/>
              </a:rPr>
              <a:t>https://www.smartsheet.com/press-release-templates</a:t>
            </a:r>
          </a:p>
          <a:p>
            <a:r>
              <a:rPr lang="en-US" dirty="0">
                <a:hlinkClick r:id="rId4"/>
              </a:rPr>
              <a:t>https://virtualmanuals.elks.org/wp-content/uploads/2019/04/November-Is-Elks-Veterans-Remembrance-Month.docx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06489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AE386-C3DC-DADC-1EFD-A1C02060A4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Booth at Public Events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498BFD4-F473-AE9E-1141-5275FDE002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5108" y="1598409"/>
            <a:ext cx="580178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8792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AE386-C3DC-DADC-1EFD-A1C02060A4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Booth at Public Events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F5E54C0-FF12-9E1E-631E-F05C87F518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5108" y="1582344"/>
            <a:ext cx="580178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8640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E82F67-54D9-FB50-A189-6185C62EDF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08782"/>
            <a:ext cx="10515600" cy="1240435"/>
          </a:xfrm>
        </p:spPr>
        <p:txBody>
          <a:bodyPr/>
          <a:lstStyle/>
          <a:p>
            <a:r>
              <a:rPr lang="en-US" dirty="0"/>
              <a:t>5. Write engaging content</a:t>
            </a:r>
          </a:p>
        </p:txBody>
      </p:sp>
    </p:spTree>
    <p:extLst>
      <p:ext uri="{BB962C8B-B14F-4D97-AF65-F5344CB8AC3E}">
        <p14:creationId xmlns:p14="http://schemas.microsoft.com/office/powerpoint/2010/main" val="26704942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3F669-D2BA-95A7-8F94-60F74CCF86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Public Relations?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A8B01F-2514-3E3E-E90C-6B0B18D3A3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/>
              <a:t>“At its core, public relations is about influencing, engaging and building a </a:t>
            </a:r>
            <a:r>
              <a:rPr lang="en-US" sz="4000" u="sng" dirty="0"/>
              <a:t>relationship</a:t>
            </a:r>
            <a:r>
              <a:rPr lang="en-US" sz="4000" dirty="0"/>
              <a:t> with key </a:t>
            </a:r>
            <a:r>
              <a:rPr lang="en-US" sz="4000" u="sng" dirty="0"/>
              <a:t>stakeholders</a:t>
            </a:r>
            <a:r>
              <a:rPr lang="en-US" sz="4000" dirty="0"/>
              <a:t> across numerous </a:t>
            </a:r>
            <a:r>
              <a:rPr lang="en-US" sz="4000" u="sng" dirty="0"/>
              <a:t>platforms</a:t>
            </a:r>
            <a:r>
              <a:rPr lang="en-US" sz="4000" dirty="0"/>
              <a:t> in order to shape and frame the </a:t>
            </a:r>
            <a:r>
              <a:rPr lang="en-US" sz="4000" u="sng" dirty="0"/>
              <a:t>public perception </a:t>
            </a:r>
            <a:r>
              <a:rPr lang="en-US" sz="4000" dirty="0"/>
              <a:t>of an organization.” (prsa.org)</a:t>
            </a:r>
          </a:p>
        </p:txBody>
      </p:sp>
    </p:spTree>
    <p:extLst>
      <p:ext uri="{BB962C8B-B14F-4D97-AF65-F5344CB8AC3E}">
        <p14:creationId xmlns:p14="http://schemas.microsoft.com/office/powerpoint/2010/main" val="15968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58B4E9-0372-7638-C79B-5A04F7AAB1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5. Write engaging content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D9B800-EB13-B0A1-9E9B-728ED343F7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8848" y="1690688"/>
            <a:ext cx="4214303" cy="338465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2B9462F-E551-0638-732C-A751ACA8890B}"/>
              </a:ext>
            </a:extLst>
          </p:cNvPr>
          <p:cNvSpPr txBox="1"/>
          <p:nvPr/>
        </p:nvSpPr>
        <p:spPr>
          <a:xfrm>
            <a:off x="2458689" y="5502080"/>
            <a:ext cx="72746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https://www.elks.org/grandlodge/manuals/downloadPDF.cfm?thepdfID=89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66143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58B4E9-0372-7638-C79B-5A04F7AAB1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5. Write engaging content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586C78-F032-D44D-12DF-41AC7CEFF2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 the resources you have available!</a:t>
            </a:r>
          </a:p>
          <a:p>
            <a:pPr lvl="1"/>
            <a:r>
              <a:rPr lang="en-US" dirty="0">
                <a:hlinkClick r:id="rId2"/>
              </a:rPr>
              <a:t>https://virtualmanuals.elks.org/</a:t>
            </a:r>
            <a:endParaRPr lang="en-US" dirty="0"/>
          </a:p>
          <a:p>
            <a:r>
              <a:rPr lang="en-US" dirty="0"/>
              <a:t>Shareable &amp; Printable</a:t>
            </a:r>
          </a:p>
          <a:p>
            <a:pPr lvl="1"/>
            <a:r>
              <a:rPr lang="en-US" dirty="0">
                <a:hlinkClick r:id="rId3"/>
              </a:rPr>
              <a:t>https://virtualmanuals.elks.org/marketing-guide/</a:t>
            </a:r>
            <a:endParaRPr lang="en-US" dirty="0"/>
          </a:p>
          <a:p>
            <a:r>
              <a:rPr lang="en-US" dirty="0"/>
              <a:t>Public Service Announcement</a:t>
            </a:r>
          </a:p>
          <a:p>
            <a:pPr lvl="1"/>
            <a:r>
              <a:rPr lang="en-US" dirty="0">
                <a:hlinkClick r:id="rId4"/>
              </a:rPr>
              <a:t>http://www.cision.ca/resources/tip-sheets/psa-bestpractices/</a:t>
            </a:r>
            <a:endParaRPr lang="en-US" dirty="0"/>
          </a:p>
          <a:p>
            <a:pPr lvl="1"/>
            <a:r>
              <a:rPr lang="en-US" dirty="0">
                <a:hlinkClick r:id="rId5"/>
              </a:rPr>
              <a:t>https://www.samhsa.gov/sites/default/files/tips-for-creating-own-psa.pdf</a:t>
            </a: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1487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6AEDB5-DECE-D7C3-13B6-6D0E746232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5. Write engaging content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D95E09-4835-8DB3-AA31-A8AC4F7312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74940" y="1825624"/>
            <a:ext cx="4144861" cy="3895667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Las Vegas #408 – Error 404 </a:t>
            </a:r>
          </a:p>
          <a:p>
            <a:r>
              <a:rPr lang="en-US" dirty="0"/>
              <a:t>Silver City #413 – August 2021</a:t>
            </a:r>
          </a:p>
          <a:p>
            <a:r>
              <a:rPr lang="pt-BR" dirty="0"/>
              <a:t>Santa Fe – #460 – Blank</a:t>
            </a:r>
          </a:p>
          <a:p>
            <a:r>
              <a:rPr lang="pt-BR" dirty="0"/>
              <a:t>Albuquerque #461 – Oct 2022</a:t>
            </a:r>
          </a:p>
          <a:p>
            <a:r>
              <a:rPr lang="pt-BR" dirty="0"/>
              <a:t>Raton #865 – Blank</a:t>
            </a:r>
          </a:p>
          <a:p>
            <a:r>
              <a:rPr lang="pt-BR" dirty="0"/>
              <a:t>Roswell #969 – Blank</a:t>
            </a:r>
          </a:p>
          <a:p>
            <a:r>
              <a:rPr lang="pt-BR" dirty="0">
                <a:highlight>
                  <a:srgbClr val="FFFF00"/>
                </a:highlight>
              </a:rPr>
              <a:t>Las Curses #1119 – Aug 2023!!!</a:t>
            </a:r>
          </a:p>
          <a:p>
            <a:r>
              <a:rPr lang="pt-BR" dirty="0"/>
              <a:t>Tucumcari #1172 – Feb 2021</a:t>
            </a:r>
          </a:p>
          <a:p>
            <a:r>
              <a:rPr lang="pt-BR" dirty="0">
                <a:highlight>
                  <a:srgbClr val="FFFF00"/>
                </a:highlight>
              </a:rPr>
              <a:t>Clovis-Portales #1244 - Aug 2023!!!</a:t>
            </a:r>
          </a:p>
          <a:p>
            <a:r>
              <a:rPr lang="pt-BR" dirty="0">
                <a:highlight>
                  <a:srgbClr val="FFFF00"/>
                </a:highlight>
              </a:rPr>
              <a:t>Gallup #1440 – Aug 2023!!! </a:t>
            </a:r>
          </a:p>
          <a:p>
            <a:endParaRPr lang="pt-BR" dirty="0"/>
          </a:p>
          <a:p>
            <a:endParaRPr lang="pt-BR" dirty="0"/>
          </a:p>
          <a:p>
            <a:pPr marL="0" indent="0">
              <a:buNone/>
            </a:pPr>
            <a:endParaRPr lang="pt-BR" dirty="0"/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B45E02-4F02-6E45-8208-400B2DD8ED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3936534" cy="3895667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Carlsbad #1558 – Blank</a:t>
            </a:r>
          </a:p>
          <a:p>
            <a:r>
              <a:rPr lang="en-US" dirty="0"/>
              <a:t>Artesia #1717 – Blank</a:t>
            </a:r>
          </a:p>
          <a:p>
            <a:r>
              <a:rPr lang="en-US" dirty="0"/>
              <a:t>Farmington #1747 – Blank</a:t>
            </a:r>
          </a:p>
          <a:p>
            <a:r>
              <a:rPr lang="en-US" dirty="0"/>
              <a:t>Lordsburg #1813 – Blank</a:t>
            </a:r>
          </a:p>
          <a:p>
            <a:r>
              <a:rPr lang="en-US" dirty="0">
                <a:highlight>
                  <a:srgbClr val="FFFF00"/>
                </a:highlight>
              </a:rPr>
              <a:t>Alamogordo #1897 – Aug 2023!!!</a:t>
            </a:r>
          </a:p>
          <a:p>
            <a:r>
              <a:rPr lang="en-US" dirty="0">
                <a:highlight>
                  <a:srgbClr val="FFFF00"/>
                </a:highlight>
              </a:rPr>
              <a:t>Los Alamos #2083 – Aug 2023!!!</a:t>
            </a:r>
          </a:p>
          <a:p>
            <a:r>
              <a:rPr lang="en-US" dirty="0"/>
              <a:t>Ruidoso #2086 – Blank</a:t>
            </a:r>
          </a:p>
          <a:p>
            <a:r>
              <a:rPr lang="pt-BR" dirty="0">
                <a:highlight>
                  <a:srgbClr val="FFFF00"/>
                </a:highlight>
              </a:rPr>
              <a:t>Rio Rancho #2500 </a:t>
            </a:r>
            <a:r>
              <a:rPr lang="en-US" dirty="0">
                <a:highlight>
                  <a:srgbClr val="FFFF00"/>
                </a:highlight>
              </a:rPr>
              <a:t>– Aug 2023!!!</a:t>
            </a:r>
          </a:p>
          <a:p>
            <a:r>
              <a:rPr lang="en-US" dirty="0"/>
              <a:t>Deming #2750 – Blank</a:t>
            </a:r>
          </a:p>
          <a:p>
            <a:r>
              <a:rPr lang="en-US" dirty="0"/>
              <a:t>Elephant Butte #2885 – June 2021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4592260-9950-76B3-85CF-103882EA7B7B}"/>
              </a:ext>
            </a:extLst>
          </p:cNvPr>
          <p:cNvSpPr txBox="1"/>
          <p:nvPr/>
        </p:nvSpPr>
        <p:spPr>
          <a:xfrm>
            <a:off x="4464118" y="1309079"/>
            <a:ext cx="3111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Keep you calendars up-to date!</a:t>
            </a:r>
          </a:p>
        </p:txBody>
      </p:sp>
    </p:spTree>
    <p:extLst>
      <p:ext uri="{BB962C8B-B14F-4D97-AF65-F5344CB8AC3E}">
        <p14:creationId xmlns:p14="http://schemas.microsoft.com/office/powerpoint/2010/main" val="28424153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E82F67-54D9-FB50-A189-6185C62EDF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08782"/>
            <a:ext cx="10515600" cy="1240435"/>
          </a:xfrm>
        </p:spPr>
        <p:txBody>
          <a:bodyPr>
            <a:normAutofit fontScale="90000"/>
          </a:bodyPr>
          <a:lstStyle/>
          <a:p>
            <a:r>
              <a:rPr lang="en-US" dirty="0"/>
              <a:t>6. Build relationships with the press</a:t>
            </a:r>
          </a:p>
        </p:txBody>
      </p:sp>
    </p:spTree>
    <p:extLst>
      <p:ext uri="{BB962C8B-B14F-4D97-AF65-F5344CB8AC3E}">
        <p14:creationId xmlns:p14="http://schemas.microsoft.com/office/powerpoint/2010/main" val="11330778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DED3D5-EB69-83B4-348E-627CA5437B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6. Build relationships with the press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A1A42D-666E-A668-26E9-1B1C81B324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10505" y="1690688"/>
            <a:ext cx="5570989" cy="4331894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Host a “Press Day”</a:t>
            </a:r>
          </a:p>
          <a:p>
            <a:r>
              <a:rPr lang="en-US" dirty="0"/>
              <a:t>Consistently send out press releases</a:t>
            </a:r>
          </a:p>
          <a:p>
            <a:r>
              <a:rPr lang="en-US" dirty="0"/>
              <a:t>Create a distribution list :</a:t>
            </a:r>
          </a:p>
          <a:p>
            <a:pPr lvl="1"/>
            <a:r>
              <a:rPr lang="en-US" dirty="0"/>
              <a:t>TV	</a:t>
            </a:r>
          </a:p>
          <a:p>
            <a:pPr lvl="2"/>
            <a:r>
              <a:rPr lang="en-US" dirty="0"/>
              <a:t>KOB	news@kob.com</a:t>
            </a:r>
          </a:p>
          <a:p>
            <a:pPr lvl="2"/>
            <a:r>
              <a:rPr lang="en-US" dirty="0"/>
              <a:t>KOAT	koatdesk@hearst.com</a:t>
            </a:r>
          </a:p>
          <a:p>
            <a:pPr lvl="2"/>
            <a:r>
              <a:rPr lang="en-US" dirty="0"/>
              <a:t>KRQE	newsdesk@krqe.com</a:t>
            </a:r>
          </a:p>
          <a:p>
            <a:pPr lvl="1"/>
            <a:r>
              <a:rPr lang="en-US" dirty="0"/>
              <a:t>Radio	</a:t>
            </a:r>
          </a:p>
          <a:p>
            <a:pPr lvl="2"/>
            <a:r>
              <a:rPr lang="en-US" dirty="0"/>
              <a:t>KKOB	newsroom@newsradiokkob.com</a:t>
            </a:r>
          </a:p>
          <a:p>
            <a:pPr lvl="1"/>
            <a:r>
              <a:rPr lang="en-US" dirty="0"/>
              <a:t>Hosts	</a:t>
            </a:r>
          </a:p>
          <a:p>
            <a:pPr lvl="2"/>
            <a:r>
              <a:rPr lang="en-US" dirty="0"/>
              <a:t>Brandon Vogt	BV@newsradiokkob.com</a:t>
            </a:r>
          </a:p>
          <a:p>
            <a:pPr lvl="2"/>
            <a:r>
              <a:rPr lang="en-US" dirty="0"/>
              <a:t>Eric Strauss         eric@newsradiokkob.com</a:t>
            </a:r>
          </a:p>
          <a:p>
            <a:pPr lvl="2"/>
            <a:r>
              <a:rPr lang="en-US" dirty="0"/>
              <a:t>Bob Clark	bob@newsradiokkob.com</a:t>
            </a:r>
          </a:p>
          <a:p>
            <a:pPr lvl="2"/>
            <a:r>
              <a:rPr lang="en-US" dirty="0"/>
              <a:t>Eddy Aragon	</a:t>
            </a:r>
            <a:r>
              <a:rPr lang="en-US" dirty="0" err="1"/>
              <a:t>eddy@rockoftalk@com</a:t>
            </a:r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0971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E82F67-54D9-FB50-A189-6185C62EDF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08782"/>
            <a:ext cx="10515600" cy="1240435"/>
          </a:xfrm>
        </p:spPr>
        <p:txBody>
          <a:bodyPr/>
          <a:lstStyle/>
          <a:p>
            <a:r>
              <a:rPr lang="en-US" dirty="0"/>
              <a:t>7. Start a company blog</a:t>
            </a:r>
          </a:p>
        </p:txBody>
      </p:sp>
    </p:spTree>
    <p:extLst>
      <p:ext uri="{BB962C8B-B14F-4D97-AF65-F5344CB8AC3E}">
        <p14:creationId xmlns:p14="http://schemas.microsoft.com/office/powerpoint/2010/main" val="3044608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91CD49-74DE-C108-CD8C-1322DB6886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7. Start a company blog</a:t>
            </a:r>
          </a:p>
        </p:txBody>
      </p:sp>
      <p:pic>
        <p:nvPicPr>
          <p:cNvPr id="5" name="Content Placeholder 4" descr="Question mark">
            <a:extLst>
              <a:ext uri="{FF2B5EF4-FFF2-40B4-BE49-F238E27FC236}">
                <a16:creationId xmlns:a16="http://schemas.microsoft.com/office/drawing/2014/main" id="{8B8047FB-9004-7393-7DC2-178D39E5E6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06473" y="1239473"/>
            <a:ext cx="4379053" cy="4379053"/>
          </a:xfrm>
        </p:spPr>
      </p:pic>
    </p:spTree>
    <p:extLst>
      <p:ext uri="{BB962C8B-B14F-4D97-AF65-F5344CB8AC3E}">
        <p14:creationId xmlns:p14="http://schemas.microsoft.com/office/powerpoint/2010/main" val="28621453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E82F67-54D9-FB50-A189-6185C62EDF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08782"/>
            <a:ext cx="10515600" cy="1240435"/>
          </a:xfrm>
        </p:spPr>
        <p:txBody>
          <a:bodyPr/>
          <a:lstStyle/>
          <a:p>
            <a:r>
              <a:rPr lang="en-US" dirty="0"/>
              <a:t>8. Train your staff</a:t>
            </a:r>
          </a:p>
        </p:txBody>
      </p:sp>
    </p:spTree>
    <p:extLst>
      <p:ext uri="{BB962C8B-B14F-4D97-AF65-F5344CB8AC3E}">
        <p14:creationId xmlns:p14="http://schemas.microsoft.com/office/powerpoint/2010/main" val="12183584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2E0C74-D0E1-B8AC-1704-47F7038EB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8. Train your staff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C183B1-E012-BFC6-71C6-56E4300F7A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Encourage members to come up with an “elevator pitch”</a:t>
            </a:r>
          </a:p>
          <a:p>
            <a:pPr lvl="1"/>
            <a:r>
              <a:rPr lang="en-US" dirty="0"/>
              <a:t>What it means to them to be an Elk:</a:t>
            </a:r>
          </a:p>
          <a:p>
            <a:pPr lvl="2"/>
            <a:r>
              <a:rPr lang="en-US" dirty="0"/>
              <a:t>Being a part of something bigger than yourself! </a:t>
            </a:r>
          </a:p>
          <a:p>
            <a:pPr lvl="2"/>
            <a:r>
              <a:rPr lang="en-US" dirty="0"/>
              <a:t>Giving back to the community</a:t>
            </a:r>
          </a:p>
          <a:p>
            <a:pPr lvl="2"/>
            <a:r>
              <a:rPr lang="en-US" dirty="0"/>
              <a:t>Safe place to hang out</a:t>
            </a:r>
          </a:p>
          <a:p>
            <a:r>
              <a:rPr lang="en-US" dirty="0"/>
              <a:t>Greet </a:t>
            </a:r>
            <a:r>
              <a:rPr lang="en-US" u="sng" dirty="0"/>
              <a:t>ALL</a:t>
            </a:r>
            <a:r>
              <a:rPr lang="en-US" dirty="0"/>
              <a:t> guests! Introduce yourself and welcome them to the Lodge!</a:t>
            </a:r>
          </a:p>
          <a:p>
            <a:r>
              <a:rPr lang="en-US" dirty="0"/>
              <a:t>Remember, we are all Ambassadors of </a:t>
            </a:r>
            <a:r>
              <a:rPr lang="en-US" dirty="0" err="1"/>
              <a:t>Elkdom</a:t>
            </a:r>
            <a:r>
              <a:rPr lang="en-US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9332776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780403-2014-90FD-3F62-29AEE3CF76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8427E3-C192-88D8-F129-26F657424B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0620" y="1690688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Grand lodge Marketing Guide:</a:t>
            </a:r>
          </a:p>
          <a:p>
            <a:pPr lvl="1"/>
            <a:r>
              <a:rPr lang="en-US" dirty="0">
                <a:hlinkClick r:id="rId2"/>
              </a:rPr>
              <a:t>https://virtualmanuals.elks.org/marketing-guide/</a:t>
            </a:r>
            <a:endParaRPr lang="en-US" dirty="0"/>
          </a:p>
          <a:p>
            <a:r>
              <a:rPr lang="en-US" dirty="0"/>
              <a:t>Emblem Usage Guide</a:t>
            </a:r>
          </a:p>
          <a:p>
            <a:pPr lvl="1"/>
            <a:r>
              <a:rPr lang="en-US" dirty="0">
                <a:hlinkClick r:id="rId3"/>
              </a:rPr>
              <a:t>https://www.elks.org/grandlodge/manuals/downloadPDF.cfm?thepdfID=89</a:t>
            </a:r>
            <a:endParaRPr lang="en-US" dirty="0"/>
          </a:p>
          <a:p>
            <a:r>
              <a:rPr lang="en-US" dirty="0"/>
              <a:t>Public Relations Handbook</a:t>
            </a:r>
          </a:p>
          <a:p>
            <a:pPr lvl="1"/>
            <a:r>
              <a:rPr lang="en-US" dirty="0">
                <a:hlinkClick r:id="rId4"/>
              </a:rPr>
              <a:t>https://www.elks.org/grandlodge/manuals/downloadPDF.cfm?thepdfID=120</a:t>
            </a:r>
            <a:endParaRPr lang="en-US" dirty="0"/>
          </a:p>
          <a:p>
            <a:r>
              <a:rPr lang="en-US" dirty="0"/>
              <a:t>Membership Program &amp; Planning Manual</a:t>
            </a:r>
          </a:p>
          <a:p>
            <a:pPr lvl="1"/>
            <a:r>
              <a:rPr lang="en-US" dirty="0">
                <a:hlinkClick r:id="rId5"/>
              </a:rPr>
              <a:t>https://www.elks.org/grandlodge/manuals/downloadPDF.cfm?thepdfID=93</a:t>
            </a:r>
            <a:endParaRPr lang="en-US" dirty="0"/>
          </a:p>
          <a:p>
            <a:r>
              <a:rPr lang="en-US" dirty="0"/>
              <a:t>Approved Vendors</a:t>
            </a:r>
          </a:p>
          <a:p>
            <a:pPr lvl="1"/>
            <a:r>
              <a:rPr lang="en-US" dirty="0">
                <a:hlinkClick r:id="rId6"/>
              </a:rPr>
              <a:t>https://www.elks.org/shopping/default.cfm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2298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618946-F641-3305-0337-8F36046A0A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How? You Ask!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FBB045-9200-A23D-B848-6C3123D031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02971" y="1934682"/>
            <a:ext cx="6586057" cy="3350382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en-US" dirty="0"/>
              <a:t>1. Utilize social media platforms</a:t>
            </a:r>
          </a:p>
          <a:p>
            <a:pPr marL="457200" lvl="1" indent="0">
              <a:buNone/>
            </a:pPr>
            <a:r>
              <a:rPr lang="en-US" dirty="0"/>
              <a:t>2. Choose the right media for your brand</a:t>
            </a:r>
          </a:p>
          <a:p>
            <a:pPr marL="457200" lvl="1" indent="0">
              <a:buNone/>
            </a:pPr>
            <a:r>
              <a:rPr lang="en-US" dirty="0"/>
              <a:t>3. Install a digital asset management system</a:t>
            </a:r>
          </a:p>
          <a:p>
            <a:pPr marL="457200" lvl="1" indent="0">
              <a:buNone/>
            </a:pPr>
            <a:r>
              <a:rPr lang="en-US" dirty="0"/>
              <a:t>4. Create publicity opportunities</a:t>
            </a:r>
          </a:p>
          <a:p>
            <a:pPr marL="457200" lvl="1" indent="0">
              <a:buNone/>
            </a:pPr>
            <a:r>
              <a:rPr lang="en-US" dirty="0"/>
              <a:t>5. Write engaging content</a:t>
            </a:r>
          </a:p>
          <a:p>
            <a:pPr marL="457200" lvl="1" indent="0">
              <a:buNone/>
            </a:pPr>
            <a:r>
              <a:rPr lang="en-US" dirty="0"/>
              <a:t>6. Build relationships with the press</a:t>
            </a:r>
          </a:p>
          <a:p>
            <a:pPr marL="457200" lvl="1" indent="0">
              <a:buNone/>
            </a:pPr>
            <a:r>
              <a:rPr lang="en-US" dirty="0"/>
              <a:t>7. Start a company blog</a:t>
            </a:r>
          </a:p>
          <a:p>
            <a:pPr marL="457200" lvl="1" indent="0">
              <a:buNone/>
            </a:pPr>
            <a:r>
              <a:rPr lang="en-US" dirty="0"/>
              <a:t>8. Train your staff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FBCA14A-FD6D-103F-5A60-667E799348D5}"/>
              </a:ext>
            </a:extLst>
          </p:cNvPr>
          <p:cNvSpPr txBox="1"/>
          <p:nvPr/>
        </p:nvSpPr>
        <p:spPr>
          <a:xfrm>
            <a:off x="2576541" y="5675877"/>
            <a:ext cx="70389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hlinkClick r:id="rId2"/>
              </a:rPr>
              <a:t>https://www.agilitypr.com/pr-news/public-relations/8-timely-tactics-to-improve-your-public-relations-efforts/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9321156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E82F67-54D9-FB50-A189-6185C62EDF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08782"/>
            <a:ext cx="10515600" cy="1240435"/>
          </a:xfrm>
        </p:spPr>
        <p:txBody>
          <a:bodyPr/>
          <a:lstStyle/>
          <a:p>
            <a:r>
              <a:rPr lang="en-US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31085792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E82F67-54D9-FB50-A189-6185C62EDF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08782"/>
            <a:ext cx="10515600" cy="1240435"/>
          </a:xfrm>
        </p:spPr>
        <p:txBody>
          <a:bodyPr/>
          <a:lstStyle/>
          <a:p>
            <a:r>
              <a:rPr lang="en-US" dirty="0"/>
              <a:t>1. Utilize social media platforms</a:t>
            </a:r>
          </a:p>
        </p:txBody>
      </p:sp>
    </p:spTree>
    <p:extLst>
      <p:ext uri="{BB962C8B-B14F-4D97-AF65-F5344CB8AC3E}">
        <p14:creationId xmlns:p14="http://schemas.microsoft.com/office/powerpoint/2010/main" val="23056659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B9268D-4AEC-1B74-E2A6-4E3D131A72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 Utilize social media platforms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DA4162-FA58-1BEE-4746-CDECE2CD8C9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Facebook — 2.96 billion MAUs</a:t>
            </a:r>
          </a:p>
          <a:p>
            <a:r>
              <a:rPr lang="en-US" dirty="0"/>
              <a:t>YouTube — 2.2 billion MAUs</a:t>
            </a:r>
          </a:p>
          <a:p>
            <a:r>
              <a:rPr lang="en-US" dirty="0"/>
              <a:t>WhatsApp — 2 billion MAUs</a:t>
            </a:r>
          </a:p>
          <a:p>
            <a:r>
              <a:rPr lang="en-US" dirty="0"/>
              <a:t>Instagram — 2 billion MAUs</a:t>
            </a:r>
          </a:p>
          <a:p>
            <a:r>
              <a:rPr lang="en-US" dirty="0"/>
              <a:t>Snapchat — 557 million MAUs</a:t>
            </a:r>
          </a:p>
          <a:p>
            <a:r>
              <a:rPr lang="en-US" dirty="0"/>
              <a:t>Pinterest — 444 million MAUs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24E1A4-CB5D-F24E-AA21-569D6B44849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Twitter — 238 million MAUs</a:t>
            </a:r>
          </a:p>
          <a:p>
            <a:r>
              <a:rPr lang="en-US" dirty="0"/>
              <a:t>Reddit — 430 million MAUs</a:t>
            </a:r>
          </a:p>
          <a:p>
            <a:r>
              <a:rPr lang="en-US" dirty="0"/>
              <a:t>LinkedIn — 424 million MAUs</a:t>
            </a:r>
          </a:p>
          <a:p>
            <a:r>
              <a:rPr lang="en-US" dirty="0"/>
              <a:t>Quora — 300 million MAUs</a:t>
            </a:r>
          </a:p>
          <a:p>
            <a:r>
              <a:rPr lang="en-US" dirty="0"/>
              <a:t>Discord — 150 million MAUs</a:t>
            </a:r>
          </a:p>
          <a:p>
            <a:r>
              <a:rPr lang="en-US" dirty="0"/>
              <a:t>Twitch — 140 million MAUs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897C22-01B5-CEE8-2BC4-52C60DDECDD3}"/>
              </a:ext>
            </a:extLst>
          </p:cNvPr>
          <p:cNvSpPr txBox="1"/>
          <p:nvPr/>
        </p:nvSpPr>
        <p:spPr>
          <a:xfrm>
            <a:off x="3450672" y="1027906"/>
            <a:ext cx="50269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 – Accessed 8/12/2023 – https://buffer.com/library/social-media-sites/</a:t>
            </a:r>
          </a:p>
        </p:txBody>
      </p:sp>
    </p:spTree>
    <p:extLst>
      <p:ext uri="{BB962C8B-B14F-4D97-AF65-F5344CB8AC3E}">
        <p14:creationId xmlns:p14="http://schemas.microsoft.com/office/powerpoint/2010/main" val="33641932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E82F67-54D9-FB50-A189-6185C62EDF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08782"/>
            <a:ext cx="10515600" cy="1240435"/>
          </a:xfrm>
        </p:spPr>
        <p:txBody>
          <a:bodyPr>
            <a:normAutofit fontScale="90000"/>
          </a:bodyPr>
          <a:lstStyle/>
          <a:p>
            <a:r>
              <a:rPr lang="en-US" dirty="0"/>
              <a:t>2. Choose the right media for your brand</a:t>
            </a:r>
          </a:p>
        </p:txBody>
      </p:sp>
    </p:spTree>
    <p:extLst>
      <p:ext uri="{BB962C8B-B14F-4D97-AF65-F5344CB8AC3E}">
        <p14:creationId xmlns:p14="http://schemas.microsoft.com/office/powerpoint/2010/main" val="30273601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08CCC4-803F-B8F1-6BE3-2D59E40090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 Choose the right media for your brand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D72AC0-1323-D350-9B95-C4726975A5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78210" y="1690688"/>
            <a:ext cx="3635579" cy="3727887"/>
          </a:xfrm>
        </p:spPr>
        <p:txBody>
          <a:bodyPr>
            <a:normAutofit/>
          </a:bodyPr>
          <a:lstStyle/>
          <a:p>
            <a:r>
              <a:rPr lang="en-US" dirty="0"/>
              <a:t>Internet</a:t>
            </a:r>
          </a:p>
          <a:p>
            <a:r>
              <a:rPr lang="en-US" dirty="0"/>
              <a:t>Television</a:t>
            </a:r>
          </a:p>
          <a:p>
            <a:pPr lvl="1"/>
            <a:r>
              <a:rPr lang="en-US" dirty="0"/>
              <a:t>Good Day NM (KRQE)</a:t>
            </a:r>
          </a:p>
          <a:p>
            <a:r>
              <a:rPr lang="en-US" dirty="0"/>
              <a:t>Print</a:t>
            </a:r>
          </a:p>
          <a:p>
            <a:pPr lvl="1"/>
            <a:r>
              <a:rPr lang="en-US" dirty="0"/>
              <a:t>Local News Paper</a:t>
            </a:r>
          </a:p>
          <a:p>
            <a:pPr lvl="1"/>
            <a:r>
              <a:rPr lang="en-US" dirty="0"/>
              <a:t>Local Periodicals</a:t>
            </a:r>
          </a:p>
          <a:p>
            <a:r>
              <a:rPr lang="en-US" dirty="0"/>
              <a:t>Radio</a:t>
            </a:r>
          </a:p>
          <a:p>
            <a:pPr lvl="1"/>
            <a:r>
              <a:rPr lang="en-US" dirty="0"/>
              <a:t>KKOB </a:t>
            </a:r>
            <a:r>
              <a:rPr lang="en-US" dirty="0">
                <a:hlinkClick r:id="rId2"/>
              </a:rPr>
              <a:t>Eric Strauss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49274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E5BAEA-88E6-CA1B-E18F-B3FF3B7241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“Good News Hour” Mondays 7-8pm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016840E-58A7-7340-C77A-2BAD48B74D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03569" y="1690688"/>
            <a:ext cx="4184861" cy="4184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3946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E82F67-54D9-FB50-A189-6185C62EDF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08782"/>
            <a:ext cx="10515600" cy="1240435"/>
          </a:xfrm>
        </p:spPr>
        <p:txBody>
          <a:bodyPr>
            <a:normAutofit fontScale="90000"/>
          </a:bodyPr>
          <a:lstStyle/>
          <a:p>
            <a:r>
              <a:rPr lang="en-US" dirty="0"/>
              <a:t>3. Install a digital asset management system</a:t>
            </a:r>
          </a:p>
        </p:txBody>
      </p:sp>
    </p:spTree>
    <p:extLst>
      <p:ext uri="{BB962C8B-B14F-4D97-AF65-F5344CB8AC3E}">
        <p14:creationId xmlns:p14="http://schemas.microsoft.com/office/powerpoint/2010/main" val="39251017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lks PPT Template-3" id="{48534D54-7260-42B4-ACB0-F3E41BF4E900}" vid="{BEBE4750-E583-43B9-A449-90F057C278D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Elks PPT Template-3</Template>
  <TotalTime>1878</TotalTime>
  <Words>1056</Words>
  <Application>Microsoft Office PowerPoint</Application>
  <PresentationFormat>Widescreen</PresentationFormat>
  <Paragraphs>164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4" baseType="lpstr">
      <vt:lpstr>Arial</vt:lpstr>
      <vt:lpstr>Calibri</vt:lpstr>
      <vt:lpstr>Calibri Light</vt:lpstr>
      <vt:lpstr>Office Theme</vt:lpstr>
      <vt:lpstr>Public Relations</vt:lpstr>
      <vt:lpstr>What is Public Relations?</vt:lpstr>
      <vt:lpstr>How? You Ask!</vt:lpstr>
      <vt:lpstr>1. Utilize social media platforms</vt:lpstr>
      <vt:lpstr>1. Utilize social media platforms </vt:lpstr>
      <vt:lpstr>2. Choose the right media for your brand</vt:lpstr>
      <vt:lpstr>2. Choose the right media for your brand</vt:lpstr>
      <vt:lpstr>“Good News Hour” Mondays 7-8pm</vt:lpstr>
      <vt:lpstr>3. Install a digital asset management system</vt:lpstr>
      <vt:lpstr>3. Install a digital asset management system</vt:lpstr>
      <vt:lpstr>4. Create publicity opportunities</vt:lpstr>
      <vt:lpstr>4. Create publicity opportunities</vt:lpstr>
      <vt:lpstr>Press Releases</vt:lpstr>
      <vt:lpstr>Press Releases</vt:lpstr>
      <vt:lpstr>Press Releases</vt:lpstr>
      <vt:lpstr>Press Releases</vt:lpstr>
      <vt:lpstr>Booth at Public Events</vt:lpstr>
      <vt:lpstr>Booth at Public Events</vt:lpstr>
      <vt:lpstr>5. Write engaging content</vt:lpstr>
      <vt:lpstr>5. Write engaging content</vt:lpstr>
      <vt:lpstr>5. Write engaging content</vt:lpstr>
      <vt:lpstr>5. Write engaging content</vt:lpstr>
      <vt:lpstr>6. Build relationships with the press</vt:lpstr>
      <vt:lpstr>6. Build relationships with the press</vt:lpstr>
      <vt:lpstr>7. Start a company blog</vt:lpstr>
      <vt:lpstr>7. Start a company blog</vt:lpstr>
      <vt:lpstr>8. Train your staff</vt:lpstr>
      <vt:lpstr>8. Train your staff</vt:lpstr>
      <vt:lpstr>More Resources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Kevin Campbell</dc:creator>
  <cp:lastModifiedBy>Kevin Campbell</cp:lastModifiedBy>
  <cp:revision>25</cp:revision>
  <dcterms:created xsi:type="dcterms:W3CDTF">2023-08-12T19:35:28Z</dcterms:created>
  <dcterms:modified xsi:type="dcterms:W3CDTF">2023-09-22T02:12:55Z</dcterms:modified>
</cp:coreProperties>
</file>